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848" r:id="rId2"/>
    <p:sldId id="751" r:id="rId3"/>
    <p:sldId id="762" r:id="rId4"/>
    <p:sldId id="767" r:id="rId5"/>
    <p:sldId id="877" r:id="rId6"/>
    <p:sldId id="768" r:id="rId7"/>
    <p:sldId id="849" r:id="rId8"/>
    <p:sldId id="864" r:id="rId9"/>
    <p:sldId id="865" r:id="rId10"/>
    <p:sldId id="866" r:id="rId11"/>
    <p:sldId id="869" r:id="rId12"/>
    <p:sldId id="870" r:id="rId13"/>
    <p:sldId id="871" r:id="rId14"/>
    <p:sldId id="872" r:id="rId15"/>
    <p:sldId id="843" r:id="rId16"/>
    <p:sldId id="795" r:id="rId17"/>
  </p:sldIdLst>
  <p:sldSz cx="12192000" cy="6858000"/>
  <p:notesSz cx="7011988" cy="9297988"/>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032"/>
    <a:srgbClr val="F2F2F2"/>
    <a:srgbClr val="8B7580"/>
    <a:srgbClr val="005A9E"/>
    <a:srgbClr val="3C643C"/>
    <a:srgbClr val="1F4E79"/>
    <a:srgbClr val="806000"/>
    <a:srgbClr val="808080"/>
    <a:srgbClr val="002748"/>
    <a:srgbClr val="002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1127" autoAdjust="0"/>
  </p:normalViewPr>
  <p:slideViewPr>
    <p:cSldViewPr snapToGrid="0">
      <p:cViewPr varScale="1">
        <p:scale>
          <a:sx n="97" d="100"/>
          <a:sy n="97" d="100"/>
        </p:scale>
        <p:origin x="912" y="96"/>
      </p:cViewPr>
      <p:guideLst>
        <p:guide orient="horz" pos="2160"/>
        <p:guide pos="3840"/>
      </p:guideLst>
    </p:cSldViewPr>
  </p:slideViewPr>
  <p:outlineViewPr>
    <p:cViewPr>
      <p:scale>
        <a:sx n="33" d="100"/>
        <a:sy n="33" d="100"/>
      </p:scale>
      <p:origin x="0" y="-50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4370" name="Rectangle 2"/>
          <p:cNvSpPr>
            <a:spLocks noGrp="1" noChangeArrowheads="1"/>
          </p:cNvSpPr>
          <p:nvPr>
            <p:ph type="hdr" sz="quarter"/>
          </p:nvPr>
        </p:nvSpPr>
        <p:spPr bwMode="auto">
          <a:xfrm>
            <a:off x="2" y="4"/>
            <a:ext cx="3038833" cy="464284"/>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defRPr sz="1200"/>
            </a:lvl1pPr>
          </a:lstStyle>
          <a:p>
            <a:pPr>
              <a:defRPr/>
            </a:pPr>
            <a:endParaRPr lang="en-US" dirty="0"/>
          </a:p>
        </p:txBody>
      </p:sp>
      <p:sp>
        <p:nvSpPr>
          <p:cNvPr id="314371" name="Rectangle 3"/>
          <p:cNvSpPr>
            <a:spLocks noGrp="1" noChangeArrowheads="1"/>
          </p:cNvSpPr>
          <p:nvPr>
            <p:ph type="dt" sz="quarter" idx="1"/>
          </p:nvPr>
        </p:nvSpPr>
        <p:spPr bwMode="auto">
          <a:xfrm>
            <a:off x="3971634" y="4"/>
            <a:ext cx="3038833" cy="464284"/>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gn="r">
              <a:defRPr sz="1200"/>
            </a:lvl1pPr>
          </a:lstStyle>
          <a:p>
            <a:pPr>
              <a:defRPr/>
            </a:pPr>
            <a:endParaRPr lang="en-US" dirty="0"/>
          </a:p>
        </p:txBody>
      </p:sp>
      <p:sp>
        <p:nvSpPr>
          <p:cNvPr id="314372" name="Rectangle 4"/>
          <p:cNvSpPr>
            <a:spLocks noGrp="1" noChangeArrowheads="1"/>
          </p:cNvSpPr>
          <p:nvPr>
            <p:ph type="ftr" sz="quarter" idx="2"/>
          </p:nvPr>
        </p:nvSpPr>
        <p:spPr bwMode="auto">
          <a:xfrm>
            <a:off x="2" y="8832170"/>
            <a:ext cx="3038833" cy="464284"/>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defRPr sz="1200"/>
            </a:lvl1pPr>
          </a:lstStyle>
          <a:p>
            <a:pPr>
              <a:defRPr/>
            </a:pPr>
            <a:endParaRPr lang="en-US" dirty="0"/>
          </a:p>
        </p:txBody>
      </p:sp>
      <p:sp>
        <p:nvSpPr>
          <p:cNvPr id="314373" name="Rectangle 5"/>
          <p:cNvSpPr>
            <a:spLocks noGrp="1" noChangeArrowheads="1"/>
          </p:cNvSpPr>
          <p:nvPr>
            <p:ph type="sldNum" sz="quarter" idx="3"/>
          </p:nvPr>
        </p:nvSpPr>
        <p:spPr bwMode="auto">
          <a:xfrm>
            <a:off x="3971634" y="8832170"/>
            <a:ext cx="3038833" cy="464284"/>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gn="r">
              <a:defRPr sz="1200"/>
            </a:lvl1pPr>
          </a:lstStyle>
          <a:p>
            <a:pPr>
              <a:defRPr/>
            </a:pPr>
            <a:fld id="{75333EF8-9F09-4969-B2D6-719E32D7DCCC}" type="slidenum">
              <a:rPr lang="en-US"/>
              <a:pPr>
                <a:defRPr/>
              </a:pPr>
              <a:t>‹#›</a:t>
            </a:fld>
            <a:endParaRPr lang="en-US" dirty="0"/>
          </a:p>
        </p:txBody>
      </p:sp>
    </p:spTree>
    <p:extLst>
      <p:ext uri="{BB962C8B-B14F-4D97-AF65-F5344CB8AC3E}">
        <p14:creationId xmlns:p14="http://schemas.microsoft.com/office/powerpoint/2010/main" val="913246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4"/>
            <a:ext cx="3038833" cy="464284"/>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lvl1pPr defTabSz="971332">
              <a:defRPr sz="1300"/>
            </a:lvl1pPr>
          </a:lstStyle>
          <a:p>
            <a:pPr>
              <a:defRPr/>
            </a:pPr>
            <a:endParaRPr lang="en-US" dirty="0"/>
          </a:p>
        </p:txBody>
      </p:sp>
      <p:sp>
        <p:nvSpPr>
          <p:cNvPr id="3075" name="Rectangle 3"/>
          <p:cNvSpPr>
            <a:spLocks noGrp="1" noChangeArrowheads="1"/>
          </p:cNvSpPr>
          <p:nvPr>
            <p:ph type="dt" idx="1"/>
          </p:nvPr>
        </p:nvSpPr>
        <p:spPr bwMode="auto">
          <a:xfrm>
            <a:off x="3971634" y="4"/>
            <a:ext cx="3038833" cy="464284"/>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lvl1pPr algn="r" defTabSz="971332">
              <a:defRPr sz="1300"/>
            </a:lvl1pPr>
          </a:lstStyle>
          <a:p>
            <a:pPr>
              <a:defRPr/>
            </a:pPr>
            <a:endParaRPr lang="en-US" dirty="0"/>
          </a:p>
        </p:txBody>
      </p:sp>
      <p:sp>
        <p:nvSpPr>
          <p:cNvPr id="105476" name="Rectangle 4"/>
          <p:cNvSpPr>
            <a:spLocks noGrp="1" noRot="1" noChangeAspect="1" noChangeArrowheads="1" noTextEdit="1"/>
          </p:cNvSpPr>
          <p:nvPr>
            <p:ph type="sldImg" idx="2"/>
          </p:nvPr>
        </p:nvSpPr>
        <p:spPr bwMode="auto">
          <a:xfrm>
            <a:off x="406400" y="696913"/>
            <a:ext cx="6199188" cy="34877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505" y="4416855"/>
            <a:ext cx="5608982" cy="4183171"/>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8832170"/>
            <a:ext cx="3038833" cy="464284"/>
          </a:xfrm>
          <a:prstGeom prst="rect">
            <a:avLst/>
          </a:prstGeom>
          <a:noFill/>
          <a:ln w="9525">
            <a:noFill/>
            <a:miter lim="800000"/>
            <a:headEnd/>
            <a:tailEnd/>
          </a:ln>
          <a:effectLst/>
        </p:spPr>
        <p:txBody>
          <a:bodyPr vert="horz" wrap="square" lIns="97115" tIns="48558" rIns="97115" bIns="48558" numCol="1" anchor="b" anchorCtr="0" compatLnSpc="1">
            <a:prstTxWarp prst="textNoShape">
              <a:avLst/>
            </a:prstTxWarp>
          </a:bodyPr>
          <a:lstStyle>
            <a:lvl1pPr defTabSz="971332">
              <a:defRPr sz="1300"/>
            </a:lvl1pPr>
          </a:lstStyle>
          <a:p>
            <a:pPr>
              <a:defRPr/>
            </a:pPr>
            <a:endParaRPr lang="en-US" dirty="0"/>
          </a:p>
        </p:txBody>
      </p:sp>
      <p:sp>
        <p:nvSpPr>
          <p:cNvPr id="3079" name="Rectangle 7"/>
          <p:cNvSpPr>
            <a:spLocks noGrp="1" noChangeArrowheads="1"/>
          </p:cNvSpPr>
          <p:nvPr>
            <p:ph type="sldNum" sz="quarter" idx="5"/>
          </p:nvPr>
        </p:nvSpPr>
        <p:spPr bwMode="auto">
          <a:xfrm>
            <a:off x="3971634" y="8832170"/>
            <a:ext cx="3038833" cy="464284"/>
          </a:xfrm>
          <a:prstGeom prst="rect">
            <a:avLst/>
          </a:prstGeom>
          <a:noFill/>
          <a:ln w="9525">
            <a:noFill/>
            <a:miter lim="800000"/>
            <a:headEnd/>
            <a:tailEnd/>
          </a:ln>
          <a:effectLst/>
        </p:spPr>
        <p:txBody>
          <a:bodyPr vert="horz" wrap="square" lIns="97115" tIns="48558" rIns="97115" bIns="48558" numCol="1" anchor="b" anchorCtr="0" compatLnSpc="1">
            <a:prstTxWarp prst="textNoShape">
              <a:avLst/>
            </a:prstTxWarp>
          </a:bodyPr>
          <a:lstStyle>
            <a:lvl1pPr algn="r" defTabSz="971332">
              <a:defRPr sz="1300"/>
            </a:lvl1pPr>
          </a:lstStyle>
          <a:p>
            <a:pPr>
              <a:defRPr/>
            </a:pPr>
            <a:fld id="{8DBEF788-9E68-4066-9B41-CD750E53A6C1}" type="slidenum">
              <a:rPr lang="en-US"/>
              <a:pPr>
                <a:defRPr/>
              </a:pPr>
              <a:t>‹#›</a:t>
            </a:fld>
            <a:endParaRPr lang="en-US" dirty="0"/>
          </a:p>
        </p:txBody>
      </p:sp>
    </p:spTree>
    <p:extLst>
      <p:ext uri="{BB962C8B-B14F-4D97-AF65-F5344CB8AC3E}">
        <p14:creationId xmlns:p14="http://schemas.microsoft.com/office/powerpoint/2010/main" val="1609106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B7C59-F27A-6842-85B7-B8D3F2E10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33838-4C09-85E4-062E-E8F7CBFDE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1AF66F-D9F6-0C8D-6980-A14810D8AE9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23C3D2-6A3C-5560-63EA-C78AE9A53A94}"/>
              </a:ext>
            </a:extLst>
          </p:cNvPr>
          <p:cNvSpPr>
            <a:spLocks noGrp="1"/>
          </p:cNvSpPr>
          <p:nvPr>
            <p:ph type="sldNum" sz="quarter" idx="5"/>
          </p:nvPr>
        </p:nvSpPr>
        <p:spPr/>
        <p:txBody>
          <a:bodyPr/>
          <a:lstStyle/>
          <a:p>
            <a:pPr marL="0" marR="0" lvl="0" indent="0" algn="r" defTabSz="971332" rtl="0" eaLnBrk="1" fontAlgn="base" latinLnBrk="0" hangingPunct="1">
              <a:lnSpc>
                <a:spcPct val="100000"/>
              </a:lnSpc>
              <a:spcBef>
                <a:spcPct val="0"/>
              </a:spcBef>
              <a:spcAft>
                <a:spcPct val="0"/>
              </a:spcAft>
              <a:buClrTx/>
              <a:buSzTx/>
              <a:buFontTx/>
              <a:buNone/>
              <a:tabLst/>
              <a:defRPr/>
            </a:pPr>
            <a:fld id="{8DBEF788-9E68-4066-9B41-CD750E53A6C1}"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71332"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4603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6EB0A-21F5-35EC-FCCA-44ADA14D7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76C3E-2B1C-BC06-B794-4190B9660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D4269-5E8E-467B-4DF7-EA618F599189}"/>
              </a:ext>
            </a:extLst>
          </p:cNvPr>
          <p:cNvSpPr>
            <a:spLocks noGrp="1"/>
          </p:cNvSpPr>
          <p:nvPr>
            <p:ph type="body" idx="1"/>
          </p:nvPr>
        </p:nvSpPr>
        <p:spPr/>
        <p:txBody>
          <a:bodyPr/>
          <a:lstStyle/>
          <a:p>
            <a:r>
              <a:rPr lang="en-GB" sz="1200" b="0" i="0" u="none" strike="noStrike" baseline="0" dirty="0">
                <a:solidFill>
                  <a:srgbClr val="000000"/>
                </a:solidFill>
              </a:rPr>
              <a:t>RATIONALE FOR THE RECOMMENDATION: </a:t>
            </a:r>
            <a:r>
              <a:rPr lang="en-GB" sz="1200" kern="1200" dirty="0">
                <a:solidFill>
                  <a:schemeClr val="tx1"/>
                </a:solidFill>
                <a:effectLst/>
                <a:latin typeface="Arial" charset="0"/>
                <a:ea typeface="+mn-ea"/>
                <a:cs typeface="+mn-cs"/>
              </a:rPr>
              <a:t>Networks were under used and surgeons/anaesthetists who were not specialists often did not feel skilled to treat patients in the non-specialist centres but had no formal transfer option. Joined-up care is important in the recognition of the deteriorating patient and the escalation of care.</a:t>
            </a:r>
            <a:endParaRPr lang="en-GB" sz="1800" b="0" i="0" u="none" strike="noStrike" baseline="0" dirty="0">
              <a:solidFill>
                <a:srgbClr val="000000"/>
              </a:solidFill>
            </a:endParaRPr>
          </a:p>
          <a:p>
            <a:endParaRPr lang="en-GB" dirty="0"/>
          </a:p>
        </p:txBody>
      </p:sp>
      <p:sp>
        <p:nvSpPr>
          <p:cNvPr id="4" name="Slide Number Placeholder 3">
            <a:extLst>
              <a:ext uri="{FF2B5EF4-FFF2-40B4-BE49-F238E27FC236}">
                <a16:creationId xmlns:a16="http://schemas.microsoft.com/office/drawing/2014/main" id="{6C3F8375-846F-C518-72D0-D083E7B81B37}"/>
              </a:ext>
            </a:extLst>
          </p:cNvPr>
          <p:cNvSpPr>
            <a:spLocks noGrp="1"/>
          </p:cNvSpPr>
          <p:nvPr>
            <p:ph type="sldNum" sz="quarter" idx="5"/>
          </p:nvPr>
        </p:nvSpPr>
        <p:spPr/>
        <p:txBody>
          <a:bodyPr/>
          <a:lstStyle/>
          <a:p>
            <a:pPr>
              <a:defRPr/>
            </a:pPr>
            <a:fld id="{8DBEF788-9E68-4066-9B41-CD750E53A6C1}" type="slidenum">
              <a:rPr lang="en-US" smtClean="0"/>
              <a:pPr>
                <a:defRPr/>
              </a:pPr>
              <a:t>12</a:t>
            </a:fld>
            <a:endParaRPr lang="en-US" dirty="0"/>
          </a:p>
        </p:txBody>
      </p:sp>
    </p:spTree>
    <p:extLst>
      <p:ext uri="{BB962C8B-B14F-4D97-AF65-F5344CB8AC3E}">
        <p14:creationId xmlns:p14="http://schemas.microsoft.com/office/powerpoint/2010/main" val="336453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82A4-F2C7-0CDE-3E21-91186FF36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8AC13-119F-6EF6-4E72-D65BBE322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55DFF-8F14-83BD-F353-2C0BE2667FFB}"/>
              </a:ext>
            </a:extLst>
          </p:cNvPr>
          <p:cNvSpPr>
            <a:spLocks noGrp="1"/>
          </p:cNvSpPr>
          <p:nvPr>
            <p:ph type="body" idx="1"/>
          </p:nvPr>
        </p:nvSpPr>
        <p:spPr/>
        <p:txBody>
          <a:bodyPr/>
          <a:lstStyle/>
          <a:p>
            <a:r>
              <a:rPr lang="en-GB" sz="1200" b="0" i="0" u="none" strike="noStrike" baseline="0" dirty="0">
                <a:solidFill>
                  <a:srgbClr val="000000"/>
                </a:solidFill>
              </a:rPr>
              <a:t>RATIONALE FOR THE RECOMMENDATION: </a:t>
            </a:r>
            <a:r>
              <a:rPr lang="en-GB" sz="1200" kern="1200" dirty="0">
                <a:solidFill>
                  <a:schemeClr val="tx1"/>
                </a:solidFill>
                <a:effectLst/>
                <a:latin typeface="Arial" charset="0"/>
                <a:ea typeface="+mn-ea"/>
                <a:cs typeface="+mn-cs"/>
              </a:rPr>
              <a:t>Care was shown to be better in centres where there was a co-ordinator. Anaesthetic guidelines recommend having theatre co-ordinating managers or clinicians. Theatre booking systems did not highlight breaches.</a:t>
            </a:r>
          </a:p>
        </p:txBody>
      </p:sp>
      <p:sp>
        <p:nvSpPr>
          <p:cNvPr id="4" name="Slide Number Placeholder 3">
            <a:extLst>
              <a:ext uri="{FF2B5EF4-FFF2-40B4-BE49-F238E27FC236}">
                <a16:creationId xmlns:a16="http://schemas.microsoft.com/office/drawing/2014/main" id="{FFD88AC2-4B06-F11C-D0FC-E8A5BACC013C}"/>
              </a:ext>
            </a:extLst>
          </p:cNvPr>
          <p:cNvSpPr>
            <a:spLocks noGrp="1"/>
          </p:cNvSpPr>
          <p:nvPr>
            <p:ph type="sldNum" sz="quarter" idx="5"/>
          </p:nvPr>
        </p:nvSpPr>
        <p:spPr/>
        <p:txBody>
          <a:bodyPr/>
          <a:lstStyle/>
          <a:p>
            <a:pPr>
              <a:defRPr/>
            </a:pPr>
            <a:fld id="{8DBEF788-9E68-4066-9B41-CD750E53A6C1}" type="slidenum">
              <a:rPr lang="en-US" smtClean="0"/>
              <a:pPr>
                <a:defRPr/>
              </a:pPr>
              <a:t>13</a:t>
            </a:fld>
            <a:endParaRPr lang="en-US" dirty="0"/>
          </a:p>
        </p:txBody>
      </p:sp>
    </p:spTree>
    <p:extLst>
      <p:ext uri="{BB962C8B-B14F-4D97-AF65-F5344CB8AC3E}">
        <p14:creationId xmlns:p14="http://schemas.microsoft.com/office/powerpoint/2010/main" val="1731665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EEE-EC1A-7038-1DB0-E9D7F8823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DE19-3036-85E7-EFB5-5A81430B7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6A60F1-121D-306F-E92F-AF64C213A5A8}"/>
              </a:ext>
            </a:extLst>
          </p:cNvPr>
          <p:cNvSpPr>
            <a:spLocks noGrp="1"/>
          </p:cNvSpPr>
          <p:nvPr>
            <p:ph type="body" idx="1"/>
          </p:nvPr>
        </p:nvSpPr>
        <p:spPr/>
        <p:txBody>
          <a:bodyPr/>
          <a:lstStyle/>
          <a:p>
            <a:r>
              <a:rPr lang="en-GB" sz="1200" b="0" i="0" u="none" strike="noStrike" baseline="0" dirty="0">
                <a:solidFill>
                  <a:srgbClr val="000000"/>
                </a:solidFill>
              </a:rPr>
              <a:t>RATIONALE FOR THE RECOMMENDATION: </a:t>
            </a:r>
            <a:r>
              <a:rPr lang="en-GB" sz="1200" kern="1200" dirty="0">
                <a:solidFill>
                  <a:schemeClr val="tx1"/>
                </a:solidFill>
                <a:effectLst/>
                <a:latin typeface="Arial" charset="0"/>
                <a:ea typeface="+mn-ea"/>
                <a:cs typeface="+mn-cs"/>
              </a:rPr>
              <a:t>Children and young people were often fasted for too long and fasting was infrequently recorded in hospital policies for emergency procedures for children and young people. </a:t>
            </a:r>
            <a:endParaRPr lang="en-GB" dirty="0"/>
          </a:p>
        </p:txBody>
      </p:sp>
      <p:sp>
        <p:nvSpPr>
          <p:cNvPr id="4" name="Slide Number Placeholder 3">
            <a:extLst>
              <a:ext uri="{FF2B5EF4-FFF2-40B4-BE49-F238E27FC236}">
                <a16:creationId xmlns:a16="http://schemas.microsoft.com/office/drawing/2014/main" id="{34607D69-32A7-5F20-733D-38F851D24400}"/>
              </a:ext>
            </a:extLst>
          </p:cNvPr>
          <p:cNvSpPr>
            <a:spLocks noGrp="1"/>
          </p:cNvSpPr>
          <p:nvPr>
            <p:ph type="sldNum" sz="quarter" idx="5"/>
          </p:nvPr>
        </p:nvSpPr>
        <p:spPr/>
        <p:txBody>
          <a:bodyPr/>
          <a:lstStyle/>
          <a:p>
            <a:pPr>
              <a:defRPr/>
            </a:pPr>
            <a:fld id="{8DBEF788-9E68-4066-9B41-CD750E53A6C1}" type="slidenum">
              <a:rPr lang="en-US" smtClean="0"/>
              <a:pPr>
                <a:defRPr/>
              </a:pPr>
              <a:t>14</a:t>
            </a:fld>
            <a:endParaRPr lang="en-US" dirty="0"/>
          </a:p>
        </p:txBody>
      </p:sp>
    </p:spTree>
    <p:extLst>
      <p:ext uri="{BB962C8B-B14F-4D97-AF65-F5344CB8AC3E}">
        <p14:creationId xmlns:p14="http://schemas.microsoft.com/office/powerpoint/2010/main" val="631158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3EC94-E94F-69AE-5350-F1E30397E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8DF77-B723-AE77-5C13-072DB14BD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11C58-B9AC-41AC-E1CB-38A99A3FCC9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D7A40DB-3D09-168E-21B5-60A32B66907B}"/>
              </a:ext>
            </a:extLst>
          </p:cNvPr>
          <p:cNvSpPr>
            <a:spLocks noGrp="1"/>
          </p:cNvSpPr>
          <p:nvPr>
            <p:ph type="sldNum" sz="quarter" idx="5"/>
          </p:nvPr>
        </p:nvSpPr>
        <p:spPr/>
        <p:txBody>
          <a:bodyPr/>
          <a:lstStyle/>
          <a:p>
            <a:pPr>
              <a:defRPr/>
            </a:pPr>
            <a:fld id="{8DBEF788-9E68-4066-9B41-CD750E53A6C1}" type="slidenum">
              <a:rPr lang="en-US" smtClean="0"/>
              <a:pPr>
                <a:defRPr/>
              </a:pPr>
              <a:t>15</a:t>
            </a:fld>
            <a:endParaRPr lang="en-US" dirty="0"/>
          </a:p>
        </p:txBody>
      </p:sp>
    </p:spTree>
    <p:extLst>
      <p:ext uri="{BB962C8B-B14F-4D97-AF65-F5344CB8AC3E}">
        <p14:creationId xmlns:p14="http://schemas.microsoft.com/office/powerpoint/2010/main" val="2845682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6F114-261C-9206-D7A6-9EA59A221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337A7-6ED6-C38B-CDAD-6BFB10FA7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FA753-3798-D899-6BDA-C26CE0C51D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FC23F87-ADD1-C93C-F7C4-86C9049C09C8}"/>
              </a:ext>
            </a:extLst>
          </p:cNvPr>
          <p:cNvSpPr>
            <a:spLocks noGrp="1"/>
          </p:cNvSpPr>
          <p:nvPr>
            <p:ph type="sldNum" sz="quarter" idx="5"/>
          </p:nvPr>
        </p:nvSpPr>
        <p:spPr/>
        <p:txBody>
          <a:bodyPr/>
          <a:lstStyle/>
          <a:p>
            <a:pPr>
              <a:defRPr/>
            </a:pPr>
            <a:fld id="{8DBEF788-9E68-4066-9B41-CD750E53A6C1}" type="slidenum">
              <a:rPr lang="en-US" smtClean="0"/>
              <a:pPr>
                <a:defRPr/>
              </a:pPr>
              <a:t>16</a:t>
            </a:fld>
            <a:endParaRPr lang="en-US" dirty="0"/>
          </a:p>
        </p:txBody>
      </p:sp>
    </p:spTree>
    <p:extLst>
      <p:ext uri="{BB962C8B-B14F-4D97-AF65-F5344CB8AC3E}">
        <p14:creationId xmlns:p14="http://schemas.microsoft.com/office/powerpoint/2010/main" val="180472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2</a:t>
            </a:fld>
            <a:endParaRPr lang="en-US" dirty="0"/>
          </a:p>
        </p:txBody>
      </p:sp>
    </p:spTree>
    <p:extLst>
      <p:ext uri="{BB962C8B-B14F-4D97-AF65-F5344CB8AC3E}">
        <p14:creationId xmlns:p14="http://schemas.microsoft.com/office/powerpoint/2010/main" val="19026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4</a:t>
            </a:fld>
            <a:endParaRPr lang="en-US" dirty="0"/>
          </a:p>
        </p:txBody>
      </p:sp>
    </p:spTree>
    <p:extLst>
      <p:ext uri="{BB962C8B-B14F-4D97-AF65-F5344CB8AC3E}">
        <p14:creationId xmlns:p14="http://schemas.microsoft.com/office/powerpoint/2010/main" val="197298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mn-cs"/>
              </a:rPr>
              <a:t>The quality-of-care grading by the reviewers for emergency admission and postoperative hyponatraemia is shown in the above figure. For both groups of patients, the main areas for improvement related to clinical issues rather than organisational issues (emergency admission: 133/265; 50.2% and postoperative: 51/83; 61.4%) </a:t>
            </a:r>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6</a:t>
            </a:fld>
            <a:endParaRPr lang="en-US" dirty="0"/>
          </a:p>
        </p:txBody>
      </p:sp>
    </p:spTree>
    <p:extLst>
      <p:ext uri="{BB962C8B-B14F-4D97-AF65-F5344CB8AC3E}">
        <p14:creationId xmlns:p14="http://schemas.microsoft.com/office/powerpoint/2010/main" val="87835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9F0FE-36F2-5E60-47BD-EBCF7081E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BA334-2F06-B609-A6AC-3E8391257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D0D5F-03D1-8F55-9624-336A0F820C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7AADA3C-4F3C-44BF-AE7D-97076DF9BD92}"/>
              </a:ext>
            </a:extLst>
          </p:cNvPr>
          <p:cNvSpPr>
            <a:spLocks noGrp="1"/>
          </p:cNvSpPr>
          <p:nvPr>
            <p:ph type="sldNum" sz="quarter" idx="5"/>
          </p:nvPr>
        </p:nvSpPr>
        <p:spPr/>
        <p:txBody>
          <a:bodyPr/>
          <a:lstStyle/>
          <a:p>
            <a:pPr marL="0" marR="0" lvl="0" indent="0" algn="r" defTabSz="971332" rtl="0" eaLnBrk="1" fontAlgn="base" latinLnBrk="0" hangingPunct="1">
              <a:lnSpc>
                <a:spcPct val="100000"/>
              </a:lnSpc>
              <a:spcBef>
                <a:spcPct val="0"/>
              </a:spcBef>
              <a:spcAft>
                <a:spcPct val="0"/>
              </a:spcAft>
              <a:buClrTx/>
              <a:buSzTx/>
              <a:buFontTx/>
              <a:buNone/>
              <a:tabLst/>
              <a:defRPr/>
            </a:pPr>
            <a:fld id="{8DBEF788-9E68-4066-9B41-CD750E53A6C1}"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71332"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78404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0242E-DDF0-68CA-8D0C-00494B817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6370D-3D19-0A21-7FAF-5C906F001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370F8-5D18-74E1-595A-63BB4DE64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7DD1DE-C679-6B85-C810-A8859159B861}"/>
              </a:ext>
            </a:extLst>
          </p:cNvPr>
          <p:cNvSpPr>
            <a:spLocks noGrp="1"/>
          </p:cNvSpPr>
          <p:nvPr>
            <p:ph type="sldNum" sz="quarter" idx="5"/>
          </p:nvPr>
        </p:nvSpPr>
        <p:spPr/>
        <p:txBody>
          <a:bodyPr/>
          <a:lstStyle/>
          <a:p>
            <a:pPr>
              <a:defRPr/>
            </a:pPr>
            <a:fld id="{8DBEF788-9E68-4066-9B41-CD750E53A6C1}" type="slidenum">
              <a:rPr lang="en-US" smtClean="0"/>
              <a:pPr>
                <a:defRPr/>
              </a:pPr>
              <a:t>8</a:t>
            </a:fld>
            <a:endParaRPr lang="en-US" dirty="0"/>
          </a:p>
        </p:txBody>
      </p:sp>
    </p:spTree>
    <p:extLst>
      <p:ext uri="{BB962C8B-B14F-4D97-AF65-F5344CB8AC3E}">
        <p14:creationId xmlns:p14="http://schemas.microsoft.com/office/powerpoint/2010/main" val="2879957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8F6FF-E96E-44E6-DB87-0C77208B1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12E8C3-7C85-BD47-8228-73F78D28E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4A2D9-9B86-2583-8C92-3AEED675B79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83D9C5-D74D-790D-46D4-23F24A6C3873}"/>
              </a:ext>
            </a:extLst>
          </p:cNvPr>
          <p:cNvSpPr>
            <a:spLocks noGrp="1"/>
          </p:cNvSpPr>
          <p:nvPr>
            <p:ph type="sldNum" sz="quarter" idx="5"/>
          </p:nvPr>
        </p:nvSpPr>
        <p:spPr/>
        <p:txBody>
          <a:bodyPr/>
          <a:lstStyle/>
          <a:p>
            <a:pPr>
              <a:defRPr/>
            </a:pPr>
            <a:fld id="{8DBEF788-9E68-4066-9B41-CD750E53A6C1}" type="slidenum">
              <a:rPr lang="en-US" smtClean="0"/>
              <a:pPr>
                <a:defRPr/>
              </a:pPr>
              <a:t>9</a:t>
            </a:fld>
            <a:endParaRPr lang="en-US" dirty="0"/>
          </a:p>
        </p:txBody>
      </p:sp>
    </p:spTree>
    <p:extLst>
      <p:ext uri="{BB962C8B-B14F-4D97-AF65-F5344CB8AC3E}">
        <p14:creationId xmlns:p14="http://schemas.microsoft.com/office/powerpoint/2010/main" val="101074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E2A29-6E9A-8AF7-E613-A0944B822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F4026-DD02-962D-0359-DD58C77A6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7F724-7093-F327-6DC6-46FF623F4DD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13BFF5-7759-BECE-EB97-36FED5881ED8}"/>
              </a:ext>
            </a:extLst>
          </p:cNvPr>
          <p:cNvSpPr>
            <a:spLocks noGrp="1"/>
          </p:cNvSpPr>
          <p:nvPr>
            <p:ph type="sldNum" sz="quarter" idx="5"/>
          </p:nvPr>
        </p:nvSpPr>
        <p:spPr/>
        <p:txBody>
          <a:bodyPr/>
          <a:lstStyle/>
          <a:p>
            <a:pPr>
              <a:defRPr/>
            </a:pPr>
            <a:fld id="{8DBEF788-9E68-4066-9B41-CD750E53A6C1}" type="slidenum">
              <a:rPr lang="en-US" smtClean="0"/>
              <a:pPr>
                <a:defRPr/>
              </a:pPr>
              <a:t>10</a:t>
            </a:fld>
            <a:endParaRPr lang="en-US" dirty="0"/>
          </a:p>
        </p:txBody>
      </p:sp>
    </p:spTree>
    <p:extLst>
      <p:ext uri="{BB962C8B-B14F-4D97-AF65-F5344CB8AC3E}">
        <p14:creationId xmlns:p14="http://schemas.microsoft.com/office/powerpoint/2010/main" val="36878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F5A36-BA08-6509-0647-1AE5FA2C2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D7C24-6DF8-1E06-071D-5F68499CC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0F2E0-6575-391E-09D3-8AA66E9691E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7ED21F-B0C3-7020-6BA8-828B0607CEEE}"/>
              </a:ext>
            </a:extLst>
          </p:cNvPr>
          <p:cNvSpPr>
            <a:spLocks noGrp="1"/>
          </p:cNvSpPr>
          <p:nvPr>
            <p:ph type="sldNum" sz="quarter" idx="5"/>
          </p:nvPr>
        </p:nvSpPr>
        <p:spPr/>
        <p:txBody>
          <a:bodyPr/>
          <a:lstStyle/>
          <a:p>
            <a:pPr marL="0" marR="0" lvl="0" indent="0" algn="r" defTabSz="971332" rtl="0" eaLnBrk="1" fontAlgn="base" latinLnBrk="0" hangingPunct="1">
              <a:lnSpc>
                <a:spcPct val="100000"/>
              </a:lnSpc>
              <a:spcBef>
                <a:spcPct val="0"/>
              </a:spcBef>
              <a:spcAft>
                <a:spcPct val="0"/>
              </a:spcAft>
              <a:buClrTx/>
              <a:buSzTx/>
              <a:buFontTx/>
              <a:buNone/>
              <a:tabLst/>
              <a:defRPr/>
            </a:pPr>
            <a:fld id="{8DBEF788-9E68-4066-9B41-CD750E53A6C1}"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71332"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8754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608D14F-E9D3-4403-B871-4A11C9B7798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6988"/>
            <a:ext cx="3048000" cy="6153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6988"/>
            <a:ext cx="8940800" cy="61531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538BDBF-C5E1-4EA7-8027-3E336EFCDDF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5A7D4BA-B6C7-44E6-A53D-42C3A7B4382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F2A48E-D214-429C-B569-537AB888348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FBC77F0-60EB-42D0-98D4-C47290D37F1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931F60D-F91B-44A2-A835-DB37CC3C3B5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54B8EED-BE30-4C32-A8F1-8A18E866461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4364A0C-FFBA-48A1-ADFC-38C8949A55D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C9DDC8-D941-4D6A-936A-67F67ED56D5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943231-44F1-457D-9C65-D855448C97B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6988"/>
            <a:ext cx="12192000" cy="1143001"/>
          </a:xfrm>
          <a:prstGeom prst="rect">
            <a:avLst/>
          </a:prstGeom>
          <a:solidFill>
            <a:srgbClr val="00666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   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a:defRPr/>
            </a:pPr>
            <a:fld id="{11D18D76-C273-41F3-A6FA-BAE8A943AD5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charset="0"/>
        </a:defRPr>
      </a:lvl2pPr>
      <a:lvl3pPr algn="ctr" rtl="0" eaLnBrk="0" fontAlgn="base" hangingPunct="0">
        <a:spcBef>
          <a:spcPct val="0"/>
        </a:spcBef>
        <a:spcAft>
          <a:spcPct val="0"/>
        </a:spcAft>
        <a:defRPr sz="3300">
          <a:solidFill>
            <a:schemeClr val="bg1"/>
          </a:solidFill>
          <a:latin typeface="Arial" charset="0"/>
        </a:defRPr>
      </a:lvl3pPr>
      <a:lvl4pPr algn="ctr" rtl="0" eaLnBrk="0" fontAlgn="base" hangingPunct="0">
        <a:spcBef>
          <a:spcPct val="0"/>
        </a:spcBef>
        <a:spcAft>
          <a:spcPct val="0"/>
        </a:spcAft>
        <a:defRPr sz="3300">
          <a:solidFill>
            <a:schemeClr val="bg1"/>
          </a:solidFill>
          <a:latin typeface="Arial" charset="0"/>
        </a:defRPr>
      </a:lvl4pPr>
      <a:lvl5pPr algn="ctr" rtl="0" eaLnBrk="0" fontAlgn="base" hangingPunct="0">
        <a:spcBef>
          <a:spcPct val="0"/>
        </a:spcBef>
        <a:spcAft>
          <a:spcPct val="0"/>
        </a:spcAft>
        <a:defRPr sz="3300">
          <a:solidFill>
            <a:schemeClr val="bg1"/>
          </a:solidFill>
          <a:latin typeface="Arial" charset="0"/>
        </a:defRPr>
      </a:lvl5pPr>
      <a:lvl6pPr marL="342900" algn="ctr" rtl="0" fontAlgn="base">
        <a:spcBef>
          <a:spcPct val="0"/>
        </a:spcBef>
        <a:spcAft>
          <a:spcPct val="0"/>
        </a:spcAft>
        <a:defRPr sz="3300">
          <a:solidFill>
            <a:schemeClr val="bg1"/>
          </a:solidFill>
          <a:latin typeface="Arial" charset="0"/>
        </a:defRPr>
      </a:lvl6pPr>
      <a:lvl7pPr marL="685800" algn="ctr" rtl="0" fontAlgn="base">
        <a:spcBef>
          <a:spcPct val="0"/>
        </a:spcBef>
        <a:spcAft>
          <a:spcPct val="0"/>
        </a:spcAft>
        <a:defRPr sz="3300">
          <a:solidFill>
            <a:schemeClr val="bg1"/>
          </a:solidFill>
          <a:latin typeface="Arial" charset="0"/>
        </a:defRPr>
      </a:lvl7pPr>
      <a:lvl8pPr marL="1028700" algn="ctr" rtl="0" fontAlgn="base">
        <a:spcBef>
          <a:spcPct val="0"/>
        </a:spcBef>
        <a:spcAft>
          <a:spcPct val="0"/>
        </a:spcAft>
        <a:defRPr sz="3300">
          <a:solidFill>
            <a:schemeClr val="bg1"/>
          </a:solidFill>
          <a:latin typeface="Arial" charset="0"/>
        </a:defRPr>
      </a:lvl8pPr>
      <a:lvl9pPr marL="1371600" algn="ctr" rtl="0" fontAlgn="base">
        <a:spcBef>
          <a:spcPct val="0"/>
        </a:spcBef>
        <a:spcAft>
          <a:spcPct val="0"/>
        </a:spcAft>
        <a:defRPr sz="3300">
          <a:solidFill>
            <a:schemeClr val="bg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epod.org.uk/classification.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poc.org.uk/guidelines-and-resources/guidelines-resources/resources/sip-til-sen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ubmed.ncbi.nlm.nih.gov/3485768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www.ncepod.org.uk/2025EP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399DA20B-AA5A-D68B-8719-569F8F22490A}"/>
            </a:ext>
          </a:extLst>
        </p:cNvPr>
        <p:cNvGrpSpPr/>
        <p:nvPr/>
      </p:nvGrpSpPr>
      <p:grpSpPr>
        <a:xfrm>
          <a:off x="0" y="0"/>
          <a:ext cx="0" cy="0"/>
          <a:chOff x="0" y="0"/>
          <a:chExt cx="0" cy="0"/>
        </a:xfrm>
      </p:grpSpPr>
      <p:sp>
        <p:nvSpPr>
          <p:cNvPr id="6" name="Rectangle 3">
            <a:extLst>
              <a:ext uri="{FF2B5EF4-FFF2-40B4-BE49-F238E27FC236}">
                <a16:creationId xmlns:a16="http://schemas.microsoft.com/office/drawing/2014/main" id="{150C9DF6-87E3-571C-4618-BA1180FBEDB2}"/>
              </a:ext>
            </a:extLst>
          </p:cNvPr>
          <p:cNvSpPr txBox="1">
            <a:spLocks noChangeArrowheads="1"/>
          </p:cNvSpPr>
          <p:nvPr/>
        </p:nvSpPr>
        <p:spPr bwMode="auto">
          <a:xfrm>
            <a:off x="6266532" y="3752850"/>
            <a:ext cx="4399280" cy="1095916"/>
          </a:xfrm>
          <a:prstGeom prst="rect">
            <a:avLst/>
          </a:prstGeom>
          <a:noFill/>
        </p:spPr>
        <p:txBody>
          <a:bodyPr vert="horz" lIns="91440" tIns="45720" rIns="91440" bIns="45720" numCol="1" rtlCol="0"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eaLnBrk="1" hangingPunct="1">
              <a:lnSpc>
                <a:spcPct val="90000"/>
              </a:lnSpc>
              <a:buFontTx/>
              <a:buNone/>
            </a:pPr>
            <a:r>
              <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rPr>
              <a:t>Key messages and recommendations</a:t>
            </a:r>
          </a:p>
        </p:txBody>
      </p:sp>
      <p:sp>
        <p:nvSpPr>
          <p:cNvPr id="7" name="Rectangle 3">
            <a:extLst>
              <a:ext uri="{FF2B5EF4-FFF2-40B4-BE49-F238E27FC236}">
                <a16:creationId xmlns:a16="http://schemas.microsoft.com/office/drawing/2014/main" id="{814051B4-A82B-4137-EC18-65DECEA8A7D7}"/>
              </a:ext>
            </a:extLst>
          </p:cNvPr>
          <p:cNvSpPr txBox="1">
            <a:spLocks noChangeArrowheads="1"/>
          </p:cNvSpPr>
          <p:nvPr/>
        </p:nvSpPr>
        <p:spPr bwMode="auto">
          <a:xfrm>
            <a:off x="5634368" y="1493519"/>
            <a:ext cx="5663609" cy="1935481"/>
          </a:xfrm>
          <a:prstGeom prst="rect">
            <a:avLst/>
          </a:prstGeom>
          <a:noFill/>
        </p:spPr>
        <p:txBody>
          <a:bodyPr vert="horz" lIns="91440" tIns="45720" rIns="91440" bIns="45720" numCol="1" rtlCol="0" anchorCtr="0" compatLnSpc="1">
            <a:prstTxWarp prst="textNoShape">
              <a:avLst/>
            </a:prstTxWarp>
            <a:normAutofit fontScale="850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eaLnBrk="1" hangingPunct="1">
              <a:lnSpc>
                <a:spcPct val="90000"/>
              </a:lnSpc>
              <a:buFontTx/>
              <a:buNone/>
            </a:pPr>
            <a:r>
              <a:rPr lang="en-GB" sz="3200" dirty="0">
                <a:solidFill>
                  <a:srgbClr val="FFFFFF"/>
                </a:solidFill>
                <a:latin typeface="Calibri" panose="020F0502020204030204" pitchFamily="34" charset="0"/>
                <a:ea typeface="Calibri" panose="020F0502020204030204" pitchFamily="34" charset="0"/>
                <a:cs typeface="Calibri" panose="020F0502020204030204" pitchFamily="34" charset="0"/>
              </a:rPr>
              <a:t>A review of good practice and remediable factors in the delivery of care provided to children and young people under 18 years old undergoing emergency (non-elective) surgery under anaesthetic or sedation. </a:t>
            </a:r>
            <a:endPar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651F6EF-7D88-3F22-2723-9D03FCD87622}"/>
              </a:ext>
            </a:extLst>
          </p:cNvPr>
          <p:cNvPicPr>
            <a:picLocks noChangeAspect="1"/>
          </p:cNvPicPr>
          <p:nvPr/>
        </p:nvPicPr>
        <p:blipFill>
          <a:blip r:embed="rId3"/>
          <a:stretch>
            <a:fillRect/>
          </a:stretch>
        </p:blipFill>
        <p:spPr>
          <a:xfrm>
            <a:off x="0" y="0"/>
            <a:ext cx="4939990" cy="6871967"/>
          </a:xfrm>
          <a:prstGeom prst="rect">
            <a:avLst/>
          </a:prstGeom>
        </p:spPr>
      </p:pic>
    </p:spTree>
    <p:extLst>
      <p:ext uri="{BB962C8B-B14F-4D97-AF65-F5344CB8AC3E}">
        <p14:creationId xmlns:p14="http://schemas.microsoft.com/office/powerpoint/2010/main" val="33243556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D7470C0C-EBA6-C4FF-8636-BA9DA4F8F49C}"/>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DBDA422-1884-C78F-56BB-F9F8E2B321FE}"/>
              </a:ext>
            </a:extLst>
          </p:cNvPr>
          <p:cNvSpPr txBox="1">
            <a:spLocks/>
          </p:cNvSpPr>
          <p:nvPr/>
        </p:nvSpPr>
        <p:spPr bwMode="auto">
          <a:xfrm>
            <a:off x="4355690" y="1433447"/>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nSpc>
                <a:spcPct val="107000"/>
              </a:lnSpc>
              <a:spcAft>
                <a:spcPts val="800"/>
              </a:spcAft>
              <a:buNone/>
            </a:pPr>
            <a:r>
              <a:rPr lang="en-GB" i="1" dirty="0">
                <a:solidFill>
                  <a:srgbClr val="640032"/>
                </a:solidFill>
                <a:latin typeface="Calibri" panose="020F0502020204030204" pitchFamily="34" charset="0"/>
                <a:ea typeface="Calibri" panose="020F0502020204030204" pitchFamily="34" charset="0"/>
                <a:cs typeface="Calibri" panose="020F0502020204030204" pitchFamily="34" charset="0"/>
              </a:rPr>
              <a:t>Fasting was infrequently recorded in hospital policies for emergency procedures for children and young people, with many patients being fasted for too long prior to surgery.</a:t>
            </a:r>
            <a:endParaRPr lang="en-GB" dirty="0">
              <a:solidFill>
                <a:srgbClr val="640032"/>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640032"/>
                </a:solidFill>
                <a:latin typeface="Calibri" panose="020F0502020204030204" pitchFamily="34" charset="0"/>
                <a:ea typeface="Calibri" panose="020F0502020204030204" pitchFamily="34" charset="0"/>
                <a:cs typeface="Calibri" panose="020F0502020204030204" pitchFamily="34" charset="0"/>
              </a:rPr>
              <a:t>In the opinion of the reviewers, 125/718 (17.4%) patients were fasted for too long, with those who underwent an expedited procedure most likely to be in this category.</a:t>
            </a:r>
          </a:p>
          <a:p>
            <a:pPr>
              <a:lnSpc>
                <a:spcPct val="107000"/>
              </a:lnSpc>
              <a:spcAft>
                <a:spcPts val="800"/>
              </a:spcAft>
            </a:pPr>
            <a:r>
              <a:rPr lang="en-GB" dirty="0">
                <a:solidFill>
                  <a:srgbClr val="640032"/>
                </a:solidFill>
                <a:latin typeface="Calibri" panose="020F0502020204030204" pitchFamily="34" charset="0"/>
                <a:ea typeface="Calibri" panose="020F0502020204030204" pitchFamily="34" charset="0"/>
                <a:cs typeface="Calibri" panose="020F0502020204030204" pitchFamily="34" charset="0"/>
              </a:rPr>
              <a:t>Pre-procedure preparation was adequate for most patients (798/853; 93.6%), however, fasting (10/55) was the most common area for optimisation.</a:t>
            </a:r>
          </a:p>
        </p:txBody>
      </p:sp>
      <p:sp>
        <p:nvSpPr>
          <p:cNvPr id="5" name="Content Placeholder 2">
            <a:extLst>
              <a:ext uri="{FF2B5EF4-FFF2-40B4-BE49-F238E27FC236}">
                <a16:creationId xmlns:a16="http://schemas.microsoft.com/office/drawing/2014/main" id="{227966DF-33C5-0B41-ECBE-EFB18BE6D91B}"/>
              </a:ext>
            </a:extLst>
          </p:cNvPr>
          <p:cNvSpPr>
            <a:spLocks noGrp="1"/>
          </p:cNvSpPr>
          <p:nvPr>
            <p:ph idx="1"/>
          </p:nvPr>
        </p:nvSpPr>
        <p:spPr>
          <a:xfrm>
            <a:off x="1209368" y="126008"/>
            <a:ext cx="10852003" cy="1202048"/>
          </a:xfrm>
          <a:solidFill>
            <a:srgbClr val="640032"/>
          </a:solidFill>
          <a:ln w="38100">
            <a:noFill/>
          </a:ln>
          <a:scene3d>
            <a:camera prst="orthographicFront"/>
            <a:lightRig rig="threePt" dir="t"/>
          </a:scene3d>
          <a:sp3d>
            <a:bevelT/>
          </a:sp3d>
        </p:spPr>
        <p:txBody>
          <a:bodyPr anchor="ctr">
            <a:normAutofit/>
          </a:bodyPr>
          <a:lstStyle/>
          <a:p>
            <a:pPr marL="0" indent="0">
              <a:buNone/>
            </a:pPr>
            <a:r>
              <a:rPr lang="en-GB" sz="2200" b="1" dirty="0">
                <a:solidFill>
                  <a:schemeClr val="bg1"/>
                </a:solidFill>
                <a:latin typeface="Calibri" panose="020F0502020204030204" pitchFamily="34" charset="0"/>
                <a:ea typeface="Calibri" panose="020F0502020204030204" pitchFamily="34" charset="0"/>
                <a:cs typeface="Calibri" panose="020F0502020204030204" pitchFamily="34" charset="0"/>
              </a:rPr>
              <a:t>PREVENT CHILDREN AND YOUNG PEOPLE WHO ARE WAITING FOR EMERGENCY SURGERY FROM BEING FASTED FOR ANY LONGER THAN NECESSARY.</a:t>
            </a:r>
            <a:endParaRPr lang="en-GB" sz="2200" b="1" cap="all" dirty="0">
              <a:solidFill>
                <a:schemeClr val="bg1"/>
              </a:solidFill>
              <a:latin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907E3F1D-2732-4B30-64B9-4E2B51F08766}"/>
              </a:ext>
            </a:extLst>
          </p:cNvPr>
          <p:cNvSpPr txBox="1">
            <a:spLocks/>
          </p:cNvSpPr>
          <p:nvPr/>
        </p:nvSpPr>
        <p:spPr bwMode="auto">
          <a:xfrm>
            <a:off x="122536" y="126007"/>
            <a:ext cx="1008174" cy="1202049"/>
          </a:xfrm>
          <a:prstGeom prst="rect">
            <a:avLst/>
          </a:prstGeom>
          <a:solidFill>
            <a:srgbClr val="640032"/>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3</a:t>
            </a:r>
          </a:p>
        </p:txBody>
      </p:sp>
      <p:pic>
        <p:nvPicPr>
          <p:cNvPr id="3" name="Picture 2">
            <a:extLst>
              <a:ext uri="{FF2B5EF4-FFF2-40B4-BE49-F238E27FC236}">
                <a16:creationId xmlns:a16="http://schemas.microsoft.com/office/drawing/2014/main" id="{25AB65FF-5B8F-496D-F7F5-4F60AE3953D6}"/>
              </a:ext>
            </a:extLst>
          </p:cNvPr>
          <p:cNvPicPr>
            <a:picLocks noChangeAspect="1"/>
          </p:cNvPicPr>
          <p:nvPr/>
        </p:nvPicPr>
        <p:blipFill>
          <a:blip r:embed="rId3"/>
          <a:srcRect l="27105" t="34183" b="32217"/>
          <a:stretch>
            <a:fillRect/>
          </a:stretch>
        </p:blipFill>
        <p:spPr>
          <a:xfrm>
            <a:off x="122536" y="1433447"/>
            <a:ext cx="4133438" cy="3517526"/>
          </a:xfrm>
          <a:prstGeom prst="rect">
            <a:avLst/>
          </a:prstGeom>
          <a:effectLst>
            <a:outerShdw blurRad="50800" dist="38100" algn="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66684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0C3C22F5-88FB-33BA-30C1-5192AA206B3A}"/>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B4A4E9-181C-3EED-FC15-F2850B0D9D03}"/>
              </a:ext>
            </a:extLst>
          </p:cNvPr>
          <p:cNvSpPr txBox="1">
            <a:spLocks/>
          </p:cNvSpPr>
          <p:nvPr/>
        </p:nvSpPr>
        <p:spPr bwMode="auto">
          <a:xfrm>
            <a:off x="5295015" y="2737706"/>
            <a:ext cx="6464060" cy="681134"/>
          </a:xfrm>
          <a:prstGeom prst="rect">
            <a:avLst/>
          </a:prstGeom>
          <a:solidFill>
            <a:srgbClr val="FFFFFF">
              <a:lumMod val="95000"/>
            </a:srgb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3600" b="1" i="0" u="none" strike="noStrike" kern="0" cap="none" spc="0" normalizeH="0" baseline="0" noProof="0" dirty="0">
                <a:ln>
                  <a:noFill/>
                </a:ln>
                <a:solidFill>
                  <a:srgbClr val="640032"/>
                </a:solidFill>
                <a:effectLst/>
                <a:uLnTx/>
                <a:uFillTx/>
                <a:latin typeface="Calibri" panose="020F0502020204030204" pitchFamily="34" charset="0"/>
                <a:ea typeface="Calibri" panose="020F0502020204030204" pitchFamily="34" charset="0"/>
                <a:cs typeface="Calibri" panose="020F0502020204030204" pitchFamily="34" charset="0"/>
              </a:rPr>
              <a:t>RECOMMENDATIONS</a:t>
            </a:r>
            <a:endParaRPr kumimoji="0" lang="en-GB" sz="2400" b="1" i="0" u="none" strike="noStrike" kern="0" cap="none" spc="0" normalizeH="0" baseline="0" noProof="0" dirty="0">
              <a:ln>
                <a:noFill/>
              </a:ln>
              <a:solidFill>
                <a:srgbClr val="64003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2029530-F791-7ACC-9157-E172186C1CD9}"/>
              </a:ext>
            </a:extLst>
          </p:cNvPr>
          <p:cNvPicPr>
            <a:picLocks noChangeAspect="1"/>
          </p:cNvPicPr>
          <p:nvPr/>
        </p:nvPicPr>
        <p:blipFill>
          <a:blip r:embed="rId3"/>
          <a:stretch>
            <a:fillRect/>
          </a:stretch>
        </p:blipFill>
        <p:spPr>
          <a:xfrm>
            <a:off x="0" y="-10160"/>
            <a:ext cx="4852417" cy="6858000"/>
          </a:xfrm>
          <a:prstGeom prst="rect">
            <a:avLst/>
          </a:prstGeom>
        </p:spPr>
      </p:pic>
    </p:spTree>
    <p:extLst>
      <p:ext uri="{BB962C8B-B14F-4D97-AF65-F5344CB8AC3E}">
        <p14:creationId xmlns:p14="http://schemas.microsoft.com/office/powerpoint/2010/main" val="2406098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72A078A6-0D29-868F-FB56-A0B38CD89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0B6DB-C136-C012-9C7F-87A83D215F66}"/>
              </a:ext>
            </a:extLst>
          </p:cNvPr>
          <p:cNvSpPr>
            <a:spLocks noGrp="1"/>
          </p:cNvSpPr>
          <p:nvPr>
            <p:ph type="title"/>
          </p:nvPr>
        </p:nvSpPr>
        <p:spPr>
          <a:solidFill>
            <a:schemeClr val="bg1">
              <a:lumMod val="75000"/>
            </a:schemeClr>
          </a:solidFill>
        </p:spPr>
        <p:txBody>
          <a:bodyPr/>
          <a:lstStyle/>
          <a:p>
            <a:pPr>
              <a:spcAft>
                <a:spcPts val="800"/>
              </a:spcAft>
              <a:buNone/>
            </a:pPr>
            <a:r>
              <a:rPr lang="en-GB" sz="2500" b="1" dirty="0">
                <a:solidFill>
                  <a:srgbClr val="640032"/>
                </a:solidFill>
                <a:latin typeface="Calibri" panose="020F0502020204030204" pitchFamily="34" charset="0"/>
                <a:ea typeface="Calibri" panose="020F0502020204030204" pitchFamily="34" charset="0"/>
                <a:cs typeface="Calibri" panose="020F0502020204030204" pitchFamily="34" charset="0"/>
              </a:rPr>
              <a:t>Provide prompt access to emergency surgical and anaesthetic care by specialists with the relevant training and experience in providing care to children and young people by:</a:t>
            </a:r>
            <a:endParaRPr lang="en-GB" sz="2500" b="1" dirty="0">
              <a:solidFill>
                <a:srgbClr val="64003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A3FB078-155F-5D80-1C8D-A3A96B0D58CE}"/>
              </a:ext>
            </a:extLst>
          </p:cNvPr>
          <p:cNvSpPr>
            <a:spLocks noGrp="1"/>
          </p:cNvSpPr>
          <p:nvPr>
            <p:ph idx="1"/>
          </p:nvPr>
        </p:nvSpPr>
        <p:spPr>
          <a:xfrm>
            <a:off x="180754" y="1244007"/>
            <a:ext cx="11812772" cy="4525963"/>
          </a:xfrm>
        </p:spPr>
        <p:txBody>
          <a:bodyPr/>
          <a:lstStyle/>
          <a:p>
            <a:r>
              <a:rPr lang="en-GB"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Formalising </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organisational </a:t>
            </a:r>
            <a:r>
              <a:rPr lang="en-GB" b="1" dirty="0" err="1">
                <a:solidFill>
                  <a:schemeClr val="bg1"/>
                </a:solidFill>
                <a:latin typeface="Calibri" panose="020F0502020204030204" pitchFamily="34" charset="0"/>
                <a:ea typeface="Calibri" panose="020F0502020204030204" pitchFamily="34" charset="0"/>
                <a:cs typeface="Calibri" panose="020F0502020204030204" pitchFamily="34" charset="0"/>
              </a:rPr>
              <a:t>networks</a:t>
            </a:r>
            <a:r>
              <a:rPr lang="en-GB" b="1" baseline="30000" dirty="0" err="1">
                <a:solidFill>
                  <a:schemeClr val="bg1"/>
                </a:solidFill>
                <a:latin typeface="Calibri" panose="020F0502020204030204" pitchFamily="34" charset="0"/>
                <a:ea typeface="Calibri" panose="020F0502020204030204" pitchFamily="34" charset="0"/>
                <a:cs typeface="Calibri" panose="020F0502020204030204" pitchFamily="34" charset="0"/>
              </a:rPr>
              <a:t>i</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to define where children and young people are assessed and/or undergo an emergency </a:t>
            </a:r>
            <a:r>
              <a:rPr lang="en-GB" b="1" i="0" u="none" strike="noStrike" baseline="0" dirty="0" err="1">
                <a:solidFill>
                  <a:schemeClr val="bg1"/>
                </a:solidFill>
                <a:latin typeface="Calibri" panose="020F0502020204030204" pitchFamily="34" charset="0"/>
                <a:ea typeface="Calibri" panose="020F0502020204030204" pitchFamily="34" charset="0"/>
                <a:cs typeface="Calibri" panose="020F0502020204030204" pitchFamily="34" charset="0"/>
              </a:rPr>
              <a:t>procedure</a:t>
            </a:r>
            <a:r>
              <a:rPr lang="en-GB" b="1" i="0" u="none" strike="noStrike" baseline="30000" dirty="0" err="1">
                <a:solidFill>
                  <a:schemeClr val="bg1"/>
                </a:solidFill>
                <a:latin typeface="Calibri" panose="020F0502020204030204" pitchFamily="34" charset="0"/>
                <a:ea typeface="Calibri" panose="020F0502020204030204" pitchFamily="34" charset="0"/>
                <a:cs typeface="Calibri" panose="020F0502020204030204" pitchFamily="34" charset="0"/>
              </a:rPr>
              <a:t>ii</a:t>
            </a:r>
            <a:r>
              <a:rPr lang="en-GB"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and to agree pathways of care based on age and condition.</a:t>
            </a:r>
            <a:endParaRPr lang="en-GB"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0"/>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Formalising clinical specialist networks for advice as needed.</a:t>
            </a:r>
          </a:p>
          <a:p>
            <a:pPr marL="0" indent="0">
              <a:buNone/>
            </a:pPr>
            <a:r>
              <a:rPr lang="en-GB" sz="1800" i="1" dirty="0" err="1">
                <a:solidFill>
                  <a:schemeClr val="bg1"/>
                </a:solidFill>
                <a:latin typeface="Calibri" panose="020F0502020204030204" pitchFamily="34" charset="0"/>
                <a:ea typeface="Calibri" panose="020F0502020204030204" pitchFamily="34" charset="0"/>
                <a:cs typeface="Calibri" panose="020F0502020204030204" pitchFamily="34" charset="0"/>
              </a:rPr>
              <a:t>i</a:t>
            </a:r>
            <a:r>
              <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rPr>
              <a:t> Utilising existing operational delivery networks or equivalent where possible.</a:t>
            </a:r>
          </a:p>
          <a:p>
            <a:pPr marL="0" indent="0">
              <a:buNone/>
            </a:pPr>
            <a:r>
              <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rPr>
              <a:t>ii For example, whether the procedure can be undertaken locally or whether the patient needs to be transferred to a specialist centre. This will require local and regional networks working together to ensure co-ordination of services.</a:t>
            </a:r>
          </a:p>
          <a:p>
            <a:pPr marL="0" indent="0">
              <a:buNone/>
            </a:pPr>
            <a:endParaRPr lang="en-GB" sz="4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5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500" i="1" dirty="0">
                <a:solidFill>
                  <a:schemeClr val="bg1"/>
                </a:solidFill>
                <a:latin typeface="Calibri" panose="020F0502020204030204" pitchFamily="34" charset="0"/>
                <a:ea typeface="Calibri" panose="020F0502020204030204" pitchFamily="34" charset="0"/>
              </a:rPr>
              <a:t>Operational delivery networks or equivalent, commissioners and integrated care boards working with trusts/health boards.</a:t>
            </a:r>
          </a:p>
          <a:p>
            <a:pPr marL="0" lvl="0" indent="0" algn="just">
              <a:lnSpc>
                <a:spcPct val="115000"/>
              </a:lnSpc>
              <a:spcAft>
                <a:spcPts val="1000"/>
              </a:spcAft>
              <a:buNone/>
              <a:tabLst>
                <a:tab pos="457200" algn="l"/>
              </a:tabLst>
            </a:pPr>
            <a:r>
              <a:rPr lang="en-GB" sz="15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500" b="1" i="1" dirty="0">
                <a:solidFill>
                  <a:schemeClr val="bg1"/>
                </a:solidFill>
                <a:effectLst/>
                <a:latin typeface="Calibri" panose="020F0502020204030204" pitchFamily="34" charset="0"/>
                <a:ea typeface="Calibri" panose="020F0502020204030204" pitchFamily="34" charset="0"/>
              </a:rPr>
              <a:t>: </a:t>
            </a:r>
            <a:r>
              <a:rPr lang="en-GB" sz="1500" i="1" dirty="0">
                <a:solidFill>
                  <a:schemeClr val="bg1"/>
                </a:solidFill>
                <a:latin typeface="Calibri" panose="020F0502020204030204" pitchFamily="34" charset="0"/>
                <a:ea typeface="Calibri" panose="020F0502020204030204" pitchFamily="34" charset="0"/>
              </a:rPr>
              <a:t>Hospital trusts/health boards, ambulance trusts, transport teams, Getting it Right First Time, British Association of Paediatric Surgeons, Association of Paediatric Anaesthetists of Great Britain and Ireland, Royal College of Surgeons of England, Royal College of Anaesthetists, Association of Surgeons of Great Britain and Ireland, Association of Anaesthetists, Royal College of General Practitioners, Royal College of Paediatrics and Child Health, Royal College of Nursing, Royal College of Emergency Medicine, Association of Paediatric Emergency Medicine, Royal College of Radiologists, British Society of Paediatric Radiology, College of Paramedics, Joint Royal Colleges Ambulance Liaison Committee, Association of Ambulance Chief Executives, British Society of Neurosurgeons, British Paediatric Neurology Association, British Association of Oral and Maxillofacial Surgeons, British Orthopaedic Association, British Society for Children’s Orthopaedic Surgery, British Association of Urological Surgeons, British Association of Paediatric Urologists, British Association for Paediatric Otorhinolaryngology, ENT UK, Royal College of Obstetricians and Gynaecologists, British Association of Plastic, Reconstructive and Aesthetic Surgeons.</a:t>
            </a:r>
          </a:p>
        </p:txBody>
      </p:sp>
    </p:spTree>
    <p:extLst>
      <p:ext uri="{BB962C8B-B14F-4D97-AF65-F5344CB8AC3E}">
        <p14:creationId xmlns:p14="http://schemas.microsoft.com/office/powerpoint/2010/main" val="152916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9EE62A8A-657C-51D5-BD66-D201F12CD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9B7710-0901-DF4A-341C-B25BCA47534A}"/>
              </a:ext>
            </a:extLst>
          </p:cNvPr>
          <p:cNvSpPr>
            <a:spLocks noGrp="1"/>
          </p:cNvSpPr>
          <p:nvPr>
            <p:ph type="title"/>
          </p:nvPr>
        </p:nvSpPr>
        <p:spPr>
          <a:xfrm>
            <a:off x="0" y="0"/>
            <a:ext cx="12192000" cy="1143001"/>
          </a:xfrm>
          <a:solidFill>
            <a:schemeClr val="bg1">
              <a:lumMod val="75000"/>
            </a:schemeClr>
          </a:solidFill>
        </p:spPr>
        <p:txBody>
          <a:bodyPr/>
          <a:lstStyle/>
          <a:p>
            <a:pPr>
              <a:spcAft>
                <a:spcPts val="800"/>
              </a:spcAft>
              <a:buNone/>
            </a:pPr>
            <a:r>
              <a:rPr lang="en-GB" sz="3200" b="1" dirty="0">
                <a:solidFill>
                  <a:srgbClr val="640032"/>
                </a:solidFill>
                <a:latin typeface="Calibri" panose="020F0502020204030204" pitchFamily="34" charset="0"/>
                <a:ea typeface="Calibri" panose="020F0502020204030204" pitchFamily="34" charset="0"/>
                <a:cs typeface="Calibri" panose="020F0502020204030204" pitchFamily="34" charset="0"/>
              </a:rPr>
              <a:t>One or more co-ordinators should be in place to ensure that: </a:t>
            </a:r>
            <a:endParaRPr lang="en-GB" sz="3200" b="1" dirty="0">
              <a:solidFill>
                <a:srgbClr val="64003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5D42606-E004-E60F-EA4E-26B7C787E129}"/>
              </a:ext>
            </a:extLst>
          </p:cNvPr>
          <p:cNvSpPr>
            <a:spLocks noGrp="1"/>
          </p:cNvSpPr>
          <p:nvPr>
            <p:ph idx="1"/>
          </p:nvPr>
        </p:nvSpPr>
        <p:spPr>
          <a:xfrm>
            <a:off x="191385" y="1302479"/>
            <a:ext cx="11791507" cy="4525963"/>
          </a:xfrm>
        </p:spPr>
        <p:txBody>
          <a:bodyPr/>
          <a:lstStyle/>
          <a:p>
            <a:pPr lvl="0"/>
            <a:r>
              <a:rPr lang="en-GB" b="1" dirty="0">
                <a:solidFill>
                  <a:srgbClr val="F2F2F2"/>
                </a:solidFill>
                <a:latin typeface="Calibri" panose="020F0502020204030204" pitchFamily="34" charset="0"/>
                <a:ea typeface="Calibri" panose="020F0502020204030204" pitchFamily="34" charset="0"/>
                <a:cs typeface="Calibri" panose="020F0502020204030204" pitchFamily="34" charset="0"/>
              </a:rPr>
              <a:t>Children and young people needing emergency surgery have timely access* to a theatre</a:t>
            </a:r>
          </a:p>
          <a:p>
            <a:pPr marL="61595" eaLnBrk="0" fontAlgn="base" hangingPunct="0">
              <a:lnSpc>
                <a:spcPct val="115000"/>
              </a:lnSpc>
              <a:spcAft>
                <a:spcPts val="1000"/>
              </a:spcAft>
              <a:buNone/>
            </a:pPr>
            <a:r>
              <a:rPr lang="en-GB" sz="18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GB" sz="1800" dirty="0">
                <a:solidFill>
                  <a:srgbClr val="640032"/>
                </a:solidFill>
                <a:effectLst/>
                <a:latin typeface="Calibri" panose="020F0502020204030204" pitchFamily="34" charset="0"/>
                <a:ea typeface="Calibri" panose="020F0502020204030204" pitchFamily="34" charset="0"/>
                <a:cs typeface="Calibri" panose="020F0502020204030204" pitchFamily="34" charset="0"/>
              </a:rPr>
              <a:t>*</a:t>
            </a:r>
            <a:r>
              <a:rPr lang="en-GB" sz="1800" i="1"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NCEPOD classification</a:t>
            </a:r>
            <a:r>
              <a:rPr lang="en-GB" sz="1800"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of intervention</a:t>
            </a:r>
            <a:endParaRPr lang="en-GB" sz="1800"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Patients who were not operated on within their prioritisation period are highlighted and the issue escalated to senior management with responsibility for patient safety/governance*</a:t>
            </a:r>
          </a:p>
          <a:p>
            <a:pPr marL="0" indent="0">
              <a:lnSpc>
                <a:spcPct val="115000"/>
              </a:lnSpc>
              <a:spcAft>
                <a:spcPts val="1000"/>
              </a:spcAft>
              <a:buNone/>
            </a:pPr>
            <a:r>
              <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rPr>
              <a:t>*If there are regular breaches for urgent and expedited patients due to emergency operating demands exceeding available resources, then alternative ways of dealing with this should be considered (e.g. planned urgent lists (hotlists) to prevent recurrence of future delays).</a:t>
            </a:r>
            <a:endPar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5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500" i="1" dirty="0">
                <a:solidFill>
                  <a:schemeClr val="bg1"/>
                </a:solidFill>
                <a:latin typeface="Calibri" panose="020F0502020204030204" pitchFamily="34" charset="0"/>
                <a:ea typeface="Calibri" panose="020F0502020204030204" pitchFamily="34" charset="0"/>
                <a:cs typeface="Calibri" panose="020F0502020204030204" pitchFamily="34" charset="0"/>
              </a:rPr>
              <a:t>Commissioners and integrated care boards working with their trusts/health boards.</a:t>
            </a:r>
          </a:p>
          <a:p>
            <a:pPr marL="0" indent="0">
              <a:buNone/>
            </a:pPr>
            <a:r>
              <a:rPr lang="en-GB" sz="15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500" b="1" i="1" dirty="0">
                <a:solidFill>
                  <a:schemeClr val="bg1"/>
                </a:solidFill>
                <a:effectLst/>
                <a:latin typeface="Calibri" panose="020F0502020204030204" pitchFamily="34" charset="0"/>
                <a:ea typeface="Calibri" panose="020F0502020204030204" pitchFamily="34" charset="0"/>
              </a:rPr>
              <a:t>: </a:t>
            </a:r>
            <a:r>
              <a:rPr lang="en-GB" sz="1500" i="1" dirty="0">
                <a:solidFill>
                  <a:schemeClr val="bg1"/>
                </a:solidFill>
                <a:effectLst/>
                <a:latin typeface="Calibri" panose="020F0502020204030204" pitchFamily="34" charset="0"/>
                <a:ea typeface="Calibri" panose="020F0502020204030204" pitchFamily="34" charset="0"/>
              </a:rPr>
              <a:t>Hospital trusts/health boards, British Association of Paediatric Surgeons, Association of Paediatric Anaesthetists of Great Britain and Ireland, Royal College of Surgeons of England, Royal College of Anaesthetists, Association of Surgeons of Great Britain and Ireland, Association of Anaesthetists, College of Operating Department Practitioners, Association for Perioperative Practice, British Society of Neurosurgeons, British Paediatric Neurology Association, British Association of Oral and Maxillofacial Surgeons, British Orthopaedic Association, British Society for Children’s Orthopaedic Surgery, British Association of Urological Surgeons, British Association of Paediatric Urologists, British Association for Paediatric Otorhinolaryngology, ENT UK, </a:t>
            </a:r>
            <a:endParaRPr lang="en-GB" sz="1500" dirty="0">
              <a:solidFill>
                <a:schemeClr val="bg1"/>
              </a:solidFill>
            </a:endParaRPr>
          </a:p>
        </p:txBody>
      </p:sp>
    </p:spTree>
    <p:extLst>
      <p:ext uri="{BB962C8B-B14F-4D97-AF65-F5344CB8AC3E}">
        <p14:creationId xmlns:p14="http://schemas.microsoft.com/office/powerpoint/2010/main" val="3754830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80AC79ED-550E-DE13-66D8-BDCAC2A67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72639-A0B1-E07A-AAB6-3B0B916C837D}"/>
              </a:ext>
            </a:extLst>
          </p:cNvPr>
          <p:cNvSpPr>
            <a:spLocks noGrp="1"/>
          </p:cNvSpPr>
          <p:nvPr>
            <p:ph type="title"/>
          </p:nvPr>
        </p:nvSpPr>
        <p:spPr>
          <a:xfrm>
            <a:off x="0" y="0"/>
            <a:ext cx="12192000" cy="1143001"/>
          </a:xfrm>
          <a:solidFill>
            <a:schemeClr val="bg1">
              <a:lumMod val="75000"/>
            </a:schemeClr>
          </a:solidFill>
        </p:spPr>
        <p:txBody>
          <a:bodyPr/>
          <a:lstStyle/>
          <a:p>
            <a:r>
              <a:rPr lang="en-GB" sz="3200" b="1" dirty="0">
                <a:solidFill>
                  <a:srgbClr val="640032"/>
                </a:solidFill>
                <a:latin typeface="Calibri" panose="020F0502020204030204" pitchFamily="34" charset="0"/>
                <a:ea typeface="Calibri" panose="020F0502020204030204" pitchFamily="34" charset="0"/>
                <a:cs typeface="Calibri" panose="020F0502020204030204" pitchFamily="34" charset="0"/>
              </a:rPr>
              <a:t>Prevent children and young people who are waiting for emergency surgery from being fasted for any longer than necessary. </a:t>
            </a:r>
          </a:p>
        </p:txBody>
      </p:sp>
      <p:sp>
        <p:nvSpPr>
          <p:cNvPr id="3" name="Content Placeholder 2">
            <a:extLst>
              <a:ext uri="{FF2B5EF4-FFF2-40B4-BE49-F238E27FC236}">
                <a16:creationId xmlns:a16="http://schemas.microsoft.com/office/drawing/2014/main" id="{D7C2E099-192A-D421-6BD1-18E5B3427A3D}"/>
              </a:ext>
            </a:extLst>
          </p:cNvPr>
          <p:cNvSpPr>
            <a:spLocks noGrp="1"/>
          </p:cNvSpPr>
          <p:nvPr>
            <p:ph idx="1"/>
          </p:nvPr>
        </p:nvSpPr>
        <p:spPr>
          <a:xfrm>
            <a:off x="212651" y="1573619"/>
            <a:ext cx="11770242" cy="4784651"/>
          </a:xfrm>
        </p:spPr>
        <p:txBody>
          <a:bodyPr/>
          <a:lstStyle/>
          <a:p>
            <a:pPr marL="0" indent="0">
              <a:buNone/>
            </a:pPr>
            <a:r>
              <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rPr>
              <a:t>In the absence of likely gastric stasis, ‘</a:t>
            </a:r>
            <a:r>
              <a:rPr lang="en-GB" sz="1800" i="1" u="sng" dirty="0">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Sip </a:t>
            </a:r>
            <a:r>
              <a:rPr lang="en-GB" sz="1800" i="1" u="sng" dirty="0" err="1">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til</a:t>
            </a:r>
            <a:r>
              <a:rPr lang="en-GB" sz="1800" i="1" u="sng" dirty="0">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Send</a:t>
            </a:r>
            <a:r>
              <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rPr>
              <a:t>’ could be considered but note that this was not developed for emergency procedures nor in children and young people. There is new evidence around fasting in paediatric care e.g. the </a:t>
            </a:r>
            <a:r>
              <a:rPr lang="en-GB" sz="1800" i="1" u="sng"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EUROFAST trial</a:t>
            </a:r>
            <a:r>
              <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6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6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600" b="0" i="1" u="none" strike="noStrike" baseline="0" dirty="0">
                <a:solidFill>
                  <a:schemeClr val="bg1"/>
                </a:solidFill>
                <a:latin typeface="Calibri" panose="020F0502020204030204" pitchFamily="34" charset="0"/>
              </a:rPr>
              <a:t>Commissioners/integrated care boards with the hospitals in their trusts/health boards</a:t>
            </a:r>
          </a:p>
          <a:p>
            <a:pPr marL="0" indent="0">
              <a:buNone/>
            </a:pPr>
            <a:endParaRPr lang="en-GB" sz="16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6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600" b="1" i="1" dirty="0">
                <a:solidFill>
                  <a:schemeClr val="bg1"/>
                </a:solidFill>
                <a:effectLst/>
                <a:latin typeface="Calibri" panose="020F0502020204030204" pitchFamily="34" charset="0"/>
                <a:ea typeface="Calibri" panose="020F0502020204030204" pitchFamily="34" charset="0"/>
              </a:rPr>
              <a:t>: </a:t>
            </a:r>
            <a:r>
              <a:rPr lang="en-GB" sz="1600" i="1" dirty="0">
                <a:solidFill>
                  <a:schemeClr val="bg1"/>
                </a:solidFill>
                <a:effectLst/>
                <a:latin typeface="Calibri" panose="020F0502020204030204" pitchFamily="34" charset="0"/>
                <a:ea typeface="Calibri" panose="020F0502020204030204" pitchFamily="34" charset="0"/>
              </a:rPr>
              <a:t>Hospital trusts/health boards, British Association of Paediatric Surgeons, Association of Paediatric Anaesthetists of Great Britain and Ireland, Royal College of Surgeons of England, Royal College of Anaesthetists, Association of Surgeons of Great Britain and Ireland, Association of Anaesthetists, College of Operating Department Practitioners, Association for Perioperative Practice, British Society of Neurosurgeons, British Paediatric Neurology Association, British Association of Oral and Maxillofacial Surgeons, British Orthopaedic Association, British Society for Children’s Orthopaedic Surgery, British Association of Urological Surgeons, British Association of Paediatric Urologists, British Association for Paediatric Otorhinolaryngology, ENT UK, Royal College of Obstetricians and Gynaecologists, British Association of Plastic, Reconstructive and Aesthetic Surgeons.</a:t>
            </a:r>
            <a:endParaRPr lang="en-GB" sz="2000" dirty="0">
              <a:solidFill>
                <a:schemeClr val="bg1"/>
              </a:solidFill>
            </a:endParaRPr>
          </a:p>
        </p:txBody>
      </p:sp>
    </p:spTree>
    <p:extLst>
      <p:ext uri="{BB962C8B-B14F-4D97-AF65-F5344CB8AC3E}">
        <p14:creationId xmlns:p14="http://schemas.microsoft.com/office/powerpoint/2010/main" val="1429699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0EB7F616-A288-26B8-39F2-821F2BF241AA}"/>
            </a:ext>
          </a:extLst>
        </p:cNvPr>
        <p:cNvGrpSpPr/>
        <p:nvPr/>
      </p:nvGrpSpPr>
      <p:grpSpPr>
        <a:xfrm>
          <a:off x="0" y="0"/>
          <a:ext cx="0" cy="0"/>
          <a:chOff x="0" y="0"/>
          <a:chExt cx="0" cy="0"/>
        </a:xfrm>
      </p:grpSpPr>
      <p:pic>
        <p:nvPicPr>
          <p:cNvPr id="8" name="Picture 7" descr="A qr code with blue and white squares&#10;&#10;AI-generated content may be incorrect.">
            <a:extLst>
              <a:ext uri="{FF2B5EF4-FFF2-40B4-BE49-F238E27FC236}">
                <a16:creationId xmlns:a16="http://schemas.microsoft.com/office/drawing/2014/main" id="{D391F5FF-ADEB-8E93-DA57-28F159B49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654" y="1087507"/>
            <a:ext cx="4762500" cy="4762500"/>
          </a:xfrm>
          <a:prstGeom prst="rect">
            <a:avLst/>
          </a:prstGeom>
        </p:spPr>
      </p:pic>
      <p:pic>
        <p:nvPicPr>
          <p:cNvPr id="3" name="Picture 2">
            <a:extLst>
              <a:ext uri="{FF2B5EF4-FFF2-40B4-BE49-F238E27FC236}">
                <a16:creationId xmlns:a16="http://schemas.microsoft.com/office/drawing/2014/main" id="{0807BBC7-C732-3BB9-3388-8CB5CE55C429}"/>
              </a:ext>
            </a:extLst>
          </p:cNvPr>
          <p:cNvPicPr>
            <a:picLocks noChangeAspect="1"/>
          </p:cNvPicPr>
          <p:nvPr/>
        </p:nvPicPr>
        <p:blipFill>
          <a:blip r:embed="rId4"/>
          <a:stretch>
            <a:fillRect/>
          </a:stretch>
        </p:blipFill>
        <p:spPr>
          <a:xfrm>
            <a:off x="0" y="0"/>
            <a:ext cx="4849415" cy="6858000"/>
          </a:xfrm>
          <a:prstGeom prst="rect">
            <a:avLst/>
          </a:prstGeom>
        </p:spPr>
      </p:pic>
    </p:spTree>
    <p:extLst>
      <p:ext uri="{BB962C8B-B14F-4D97-AF65-F5344CB8AC3E}">
        <p14:creationId xmlns:p14="http://schemas.microsoft.com/office/powerpoint/2010/main" val="2335444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47F51DE8-0404-2E6D-BD6A-6ADA10E6F038}"/>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97D77EE-3ACC-DB0E-AAD5-76CB61939B6E}"/>
              </a:ext>
            </a:extLst>
          </p:cNvPr>
          <p:cNvSpPr>
            <a:spLocks noGrp="1"/>
          </p:cNvSpPr>
          <p:nvPr>
            <p:ph idx="1"/>
          </p:nvPr>
        </p:nvSpPr>
        <p:spPr>
          <a:xfrm>
            <a:off x="5124451" y="126008"/>
            <a:ext cx="6936920" cy="831935"/>
          </a:xfrm>
          <a:solidFill>
            <a:srgbClr val="640032"/>
          </a:solidFill>
          <a:ln w="38100">
            <a:solidFill>
              <a:schemeClr val="bg1"/>
            </a:solidFill>
          </a:ln>
          <a:scene3d>
            <a:camera prst="orthographicFront"/>
            <a:lightRig rig="threePt" dir="t"/>
          </a:scene3d>
          <a:sp3d>
            <a:bevelT/>
          </a:sp3d>
        </p:spPr>
        <p:txBody>
          <a:bodyPr anchor="ctr">
            <a:normAutofit/>
          </a:bodyPr>
          <a:lstStyle/>
          <a:p>
            <a:pPr marL="0" indent="0" algn="ctr">
              <a:buNone/>
            </a:pPr>
            <a:r>
              <a:rPr lang="en-US" b="1" dirty="0">
                <a:solidFill>
                  <a:schemeClr val="bg1"/>
                </a:solidFill>
                <a:latin typeface="Calibri" panose="020F0502020204030204" pitchFamily="34" charset="0"/>
                <a:cs typeface="Calibri" panose="020F0502020204030204" pitchFamily="34" charset="0"/>
              </a:rPr>
              <a:t>REPORT AND TOOLS</a:t>
            </a:r>
          </a:p>
        </p:txBody>
      </p:sp>
      <p:sp>
        <p:nvSpPr>
          <p:cNvPr id="7" name="Content Placeholder 2">
            <a:extLst>
              <a:ext uri="{FF2B5EF4-FFF2-40B4-BE49-F238E27FC236}">
                <a16:creationId xmlns:a16="http://schemas.microsoft.com/office/drawing/2014/main" id="{E70D9C38-E667-D159-C10F-8993FC71E40C}"/>
              </a:ext>
            </a:extLst>
          </p:cNvPr>
          <p:cNvSpPr txBox="1">
            <a:spLocks/>
          </p:cNvSpPr>
          <p:nvPr/>
        </p:nvSpPr>
        <p:spPr bwMode="auto">
          <a:xfrm>
            <a:off x="5124451" y="1103086"/>
            <a:ext cx="6936920" cy="5628906"/>
          </a:xfrm>
          <a:prstGeom prst="rect">
            <a:avLst/>
          </a:prstGeom>
          <a:solidFill>
            <a:schemeClr val="bg1"/>
          </a:solidFill>
          <a:ln w="38100">
            <a:solidFill>
              <a:schemeClr val="bg1"/>
            </a:solid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buNone/>
            </a:pPr>
            <a:r>
              <a:rPr lang="en-US" b="1" dirty="0">
                <a:solidFill>
                  <a:srgbClr val="64003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www.ncepod.org.uk/2025eps.html</a:t>
            </a:r>
            <a:endParaRPr lang="en-US" b="1" dirty="0">
              <a:solidFill>
                <a:srgbClr val="640032"/>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en-US" sz="2000" dirty="0">
              <a:solidFill>
                <a:srgbClr val="640032"/>
              </a:solidFill>
              <a:latin typeface="Calibri" panose="020F0502020204030204" pitchFamily="34" charset="0"/>
              <a:ea typeface="Calibri" panose="020F0502020204030204" pitchFamily="34" charset="0"/>
              <a:cs typeface="Calibri" panose="020F0502020204030204" pitchFamily="34" charset="0"/>
            </a:endParaRPr>
          </a:p>
          <a:p>
            <a:pPr>
              <a:spcBef>
                <a:spcPts val="600"/>
              </a:spcBef>
            </a:pPr>
            <a:r>
              <a:rPr lang="en-US" dirty="0">
                <a:solidFill>
                  <a:srgbClr val="640032"/>
                </a:solidFill>
                <a:latin typeface="Calibri" panose="020F0502020204030204" pitchFamily="34" charset="0"/>
                <a:ea typeface="Calibri" panose="020F0502020204030204" pitchFamily="34" charset="0"/>
                <a:cs typeface="Calibri" panose="020F0502020204030204" pitchFamily="34" charset="0"/>
              </a:rPr>
              <a:t>Report</a:t>
            </a:r>
          </a:p>
          <a:p>
            <a:pPr>
              <a:spcBef>
                <a:spcPts val="600"/>
              </a:spcBef>
            </a:pPr>
            <a:r>
              <a:rPr lang="en-US" dirty="0">
                <a:solidFill>
                  <a:srgbClr val="640032"/>
                </a:solidFill>
                <a:latin typeface="Calibri" panose="020F0502020204030204" pitchFamily="34" charset="0"/>
                <a:ea typeface="Calibri" panose="020F0502020204030204" pitchFamily="34" charset="0"/>
                <a:cs typeface="Calibri" panose="020F0502020204030204" pitchFamily="34" charset="0"/>
              </a:rPr>
              <a:t>Summary</a:t>
            </a:r>
          </a:p>
          <a:p>
            <a:pPr>
              <a:spcBef>
                <a:spcPts val="600"/>
              </a:spcBef>
            </a:pPr>
            <a:r>
              <a:rPr lang="en-US" dirty="0">
                <a:solidFill>
                  <a:srgbClr val="640032"/>
                </a:solidFill>
                <a:latin typeface="Calibri" panose="020F0502020204030204" pitchFamily="34" charset="0"/>
                <a:ea typeface="Calibri" panose="020F0502020204030204" pitchFamily="34" charset="0"/>
                <a:cs typeface="Calibri" panose="020F0502020204030204" pitchFamily="34" charset="0"/>
              </a:rPr>
              <a:t>Infographic</a:t>
            </a:r>
          </a:p>
          <a:p>
            <a:endParaRPr lang="en-US" sz="2000" dirty="0">
              <a:solidFill>
                <a:srgbClr val="640032"/>
              </a:solidFill>
              <a:latin typeface="Calibri" panose="020F0502020204030204" pitchFamily="34" charset="0"/>
              <a:ea typeface="Calibri" panose="020F0502020204030204" pitchFamily="34" charset="0"/>
              <a:cs typeface="Calibri" panose="020F0502020204030204" pitchFamily="34" charset="0"/>
            </a:endParaRPr>
          </a:p>
          <a:p>
            <a:pPr>
              <a:spcBef>
                <a:spcPts val="1200"/>
              </a:spcBef>
            </a:pPr>
            <a:r>
              <a:rPr lang="en-US" dirty="0">
                <a:solidFill>
                  <a:srgbClr val="640032"/>
                </a:solidFill>
                <a:latin typeface="Calibri" panose="020F0502020204030204" pitchFamily="34" charset="0"/>
                <a:ea typeface="Calibri" panose="020F0502020204030204" pitchFamily="34" charset="0"/>
                <a:cs typeface="Calibri" panose="020F0502020204030204" pitchFamily="34" charset="0"/>
              </a:rPr>
              <a:t>Recommendation checklist</a:t>
            </a:r>
          </a:p>
          <a:p>
            <a:pPr>
              <a:spcBef>
                <a:spcPts val="1200"/>
              </a:spcBef>
            </a:pPr>
            <a:r>
              <a:rPr lang="en-US" dirty="0">
                <a:solidFill>
                  <a:srgbClr val="640032"/>
                </a:solidFill>
                <a:latin typeface="Calibri" panose="020F0502020204030204" pitchFamily="34" charset="0"/>
                <a:ea typeface="Calibri" panose="020F0502020204030204" pitchFamily="34" charset="0"/>
                <a:cs typeface="Calibri" panose="020F0502020204030204" pitchFamily="34" charset="0"/>
              </a:rPr>
              <a:t>Audit tool</a:t>
            </a:r>
          </a:p>
          <a:p>
            <a:pPr>
              <a:spcBef>
                <a:spcPts val="1200"/>
              </a:spcBef>
            </a:pPr>
            <a:r>
              <a:rPr lang="en-US" dirty="0">
                <a:solidFill>
                  <a:srgbClr val="640032"/>
                </a:solidFill>
                <a:latin typeface="Calibri" panose="020F0502020204030204" pitchFamily="34" charset="0"/>
                <a:ea typeface="Calibri" panose="020F0502020204030204" pitchFamily="34" charset="0"/>
                <a:cs typeface="Calibri" panose="020F0502020204030204" pitchFamily="34" charset="0"/>
              </a:rPr>
              <a:t>Driver diagram</a:t>
            </a:r>
          </a:p>
          <a:p>
            <a:pPr>
              <a:spcBef>
                <a:spcPts val="1200"/>
              </a:spcBef>
            </a:pPr>
            <a:r>
              <a:rPr lang="en-US" dirty="0">
                <a:solidFill>
                  <a:srgbClr val="640032"/>
                </a:solidFill>
                <a:latin typeface="Calibri" panose="020F0502020204030204" pitchFamily="34" charset="0"/>
                <a:ea typeface="Calibri" panose="020F0502020204030204" pitchFamily="34" charset="0"/>
                <a:cs typeface="Calibri" panose="020F0502020204030204" pitchFamily="34" charset="0"/>
              </a:rPr>
              <a:t>Fishbone diagram</a:t>
            </a:r>
          </a:p>
          <a:p>
            <a:endParaRPr lang="en-US" sz="2000" dirty="0">
              <a:solidFill>
                <a:srgbClr val="640032"/>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rgbClr val="640032"/>
                </a:solidFill>
                <a:latin typeface="Calibri" panose="020F0502020204030204" pitchFamily="34" charset="0"/>
                <a:ea typeface="Calibri" panose="020F0502020204030204" pitchFamily="34" charset="0"/>
                <a:cs typeface="Calibri" panose="020F0502020204030204" pitchFamily="34" charset="0"/>
              </a:rPr>
              <a:t>Commissioners guide</a:t>
            </a:r>
            <a:endParaRPr lang="en-GB" sz="2800" dirty="0">
              <a:solidFill>
                <a:srgbClr val="640032"/>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3C399ED-93B9-89FB-0BD7-9617D3758FA1}"/>
              </a:ext>
            </a:extLst>
          </p:cNvPr>
          <p:cNvPicPr>
            <a:picLocks noChangeAspect="1"/>
          </p:cNvPicPr>
          <p:nvPr/>
        </p:nvPicPr>
        <p:blipFill>
          <a:blip r:embed="rId4"/>
          <a:stretch>
            <a:fillRect/>
          </a:stretch>
        </p:blipFill>
        <p:spPr>
          <a:xfrm>
            <a:off x="0" y="0"/>
            <a:ext cx="4849415" cy="6858000"/>
          </a:xfrm>
          <a:prstGeom prst="rect">
            <a:avLst/>
          </a:prstGeom>
        </p:spPr>
      </p:pic>
    </p:spTree>
    <p:extLst>
      <p:ext uri="{BB962C8B-B14F-4D97-AF65-F5344CB8AC3E}">
        <p14:creationId xmlns:p14="http://schemas.microsoft.com/office/powerpoint/2010/main" val="142131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0342B35-5FA6-B6C4-6EC7-8AD28F5B6D17}"/>
              </a:ext>
            </a:extLst>
          </p:cNvPr>
          <p:cNvSpPr txBox="1">
            <a:spLocks/>
          </p:cNvSpPr>
          <p:nvPr/>
        </p:nvSpPr>
        <p:spPr bwMode="auto">
          <a:xfrm>
            <a:off x="5118410" y="1137919"/>
            <a:ext cx="6874866" cy="5579433"/>
          </a:xfrm>
          <a:prstGeom prst="rect">
            <a:avLst/>
          </a:prstGeom>
          <a:solidFill>
            <a:schemeClr val="tx1">
              <a:lumMod val="95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r>
              <a:rPr lang="en-GB" b="1" dirty="0">
                <a:solidFill>
                  <a:srgbClr val="640032"/>
                </a:solidFill>
                <a:latin typeface="Calibri" panose="020F0502020204030204" pitchFamily="34" charset="0"/>
                <a:ea typeface="Calibri" panose="020F0502020204030204" pitchFamily="34" charset="0"/>
                <a:cs typeface="Calibri" panose="020F0502020204030204" pitchFamily="34" charset="0"/>
              </a:rPr>
              <a:t>Study population: </a:t>
            </a:r>
          </a:p>
          <a:p>
            <a:pPr>
              <a:spcAft>
                <a:spcPts val="800"/>
              </a:spcAft>
            </a:pPr>
            <a:r>
              <a:rPr lang="en-GB" sz="2000" dirty="0">
                <a:solidFill>
                  <a:srgbClr val="640032"/>
                </a:solidFill>
                <a:latin typeface="Calibri" panose="020F0502020204030204" pitchFamily="34" charset="0"/>
                <a:ea typeface="Calibri" panose="020F0502020204030204" pitchFamily="34" charset="0"/>
                <a:cs typeface="Calibri" panose="020F0502020204030204" pitchFamily="34" charset="0"/>
              </a:rPr>
              <a:t>All children and young people aged 0–18th birthday who underwent an emergency (non-elective) procedure under anaesthetic or sedation were identified between 17/06/24 to 30/06/24 June and 12/02/24 to 25/02/24. Patients were identified across two-time frames to account for seasonal variation.</a:t>
            </a:r>
          </a:p>
          <a:p>
            <a:pPr marL="0" indent="0">
              <a:spcAft>
                <a:spcPts val="800"/>
              </a:spcAft>
              <a:buNone/>
            </a:pPr>
            <a:r>
              <a:rPr lang="en-GB" b="1" dirty="0">
                <a:solidFill>
                  <a:srgbClr val="640032"/>
                </a:solidFill>
                <a:latin typeface="Calibri" panose="020F0502020204030204" pitchFamily="34" charset="0"/>
                <a:ea typeface="Calibri" panose="020F0502020204030204" pitchFamily="34" charset="0"/>
                <a:cs typeface="Calibri" panose="020F0502020204030204" pitchFamily="34" charset="0"/>
              </a:rPr>
              <a:t>Data sources: </a:t>
            </a:r>
          </a:p>
          <a:p>
            <a:pPr>
              <a:spcAft>
                <a:spcPts val="800"/>
              </a:spcAft>
            </a:pPr>
            <a:r>
              <a:rPr lang="en-GB" sz="2000" dirty="0">
                <a:solidFill>
                  <a:srgbClr val="640032"/>
                </a:solidFill>
                <a:latin typeface="Calibri" panose="020F0502020204030204" pitchFamily="34" charset="0"/>
                <a:ea typeface="Calibri" panose="020F0502020204030204" pitchFamily="34" charset="0"/>
                <a:cs typeface="Calibri" panose="020F0502020204030204" pitchFamily="34" charset="0"/>
              </a:rPr>
              <a:t>679 surgical questionnaires</a:t>
            </a:r>
          </a:p>
          <a:p>
            <a:pPr>
              <a:spcAft>
                <a:spcPts val="800"/>
              </a:spcAft>
            </a:pPr>
            <a:r>
              <a:rPr lang="en-GB" sz="2000" dirty="0">
                <a:solidFill>
                  <a:srgbClr val="640032"/>
                </a:solidFill>
                <a:latin typeface="Calibri" panose="020F0502020204030204" pitchFamily="34" charset="0"/>
                <a:ea typeface="Calibri" panose="020F0502020204030204" pitchFamily="34" charset="0"/>
                <a:cs typeface="Calibri" panose="020F0502020204030204" pitchFamily="34" charset="0"/>
              </a:rPr>
              <a:t>760 anaesthetic questionnaires</a:t>
            </a:r>
          </a:p>
          <a:p>
            <a:pPr>
              <a:spcAft>
                <a:spcPts val="800"/>
              </a:spcAft>
            </a:pPr>
            <a:r>
              <a:rPr lang="en-GB" sz="2000" dirty="0">
                <a:solidFill>
                  <a:srgbClr val="640032"/>
                </a:solidFill>
                <a:latin typeface="Calibri" panose="020F0502020204030204" pitchFamily="34" charset="0"/>
                <a:ea typeface="Calibri" panose="020F0502020204030204" pitchFamily="34" charset="0"/>
                <a:cs typeface="Calibri" panose="020F0502020204030204" pitchFamily="34" charset="0"/>
              </a:rPr>
              <a:t>36 transfer questionnaires </a:t>
            </a:r>
          </a:p>
          <a:p>
            <a:pPr>
              <a:spcAft>
                <a:spcPts val="800"/>
              </a:spcAft>
            </a:pPr>
            <a:r>
              <a:rPr lang="en-GB" sz="2000" dirty="0">
                <a:solidFill>
                  <a:srgbClr val="640032"/>
                </a:solidFill>
                <a:latin typeface="Calibri" panose="020F0502020204030204" pitchFamily="34" charset="0"/>
                <a:ea typeface="Calibri" panose="020F0502020204030204" pitchFamily="34" charset="0"/>
                <a:cs typeface="Calibri" panose="020F0502020204030204" pitchFamily="34" charset="0"/>
              </a:rPr>
              <a:t>853 case notes</a:t>
            </a:r>
          </a:p>
          <a:p>
            <a:pPr>
              <a:spcAft>
                <a:spcPts val="800"/>
              </a:spcAft>
            </a:pPr>
            <a:r>
              <a:rPr lang="en-GB" sz="2000" dirty="0">
                <a:solidFill>
                  <a:srgbClr val="640032"/>
                </a:solidFill>
                <a:latin typeface="Calibri" panose="020F0502020204030204" pitchFamily="34" charset="0"/>
                <a:ea typeface="Calibri" panose="020F0502020204030204" pitchFamily="34" charset="0"/>
                <a:cs typeface="Calibri" panose="020F0502020204030204" pitchFamily="34" charset="0"/>
              </a:rPr>
              <a:t>143 organisational questionnaires</a:t>
            </a:r>
          </a:p>
        </p:txBody>
      </p:sp>
      <p:sp>
        <p:nvSpPr>
          <p:cNvPr id="2" name="Content Placeholder 2">
            <a:extLst>
              <a:ext uri="{FF2B5EF4-FFF2-40B4-BE49-F238E27FC236}">
                <a16:creationId xmlns:a16="http://schemas.microsoft.com/office/drawing/2014/main" id="{F68DF1D6-9470-202B-E6FC-165843563832}"/>
              </a:ext>
            </a:extLst>
          </p:cNvPr>
          <p:cNvSpPr txBox="1">
            <a:spLocks/>
          </p:cNvSpPr>
          <p:nvPr/>
        </p:nvSpPr>
        <p:spPr bwMode="auto">
          <a:xfrm>
            <a:off x="5118410" y="140648"/>
            <a:ext cx="6874866" cy="831935"/>
          </a:xfrm>
          <a:prstGeom prst="rect">
            <a:avLst/>
          </a:prstGeom>
          <a:solidFill>
            <a:schemeClr val="tx1">
              <a:lumMod val="9500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buFontTx/>
              <a:buNone/>
            </a:pPr>
            <a:r>
              <a:rPr lang="en-US" sz="2800" b="1" kern="0" dirty="0">
                <a:solidFill>
                  <a:srgbClr val="640032"/>
                </a:solidFill>
                <a:latin typeface="Calibri" panose="020F0502020204030204" pitchFamily="34" charset="0"/>
                <a:cs typeface="Calibri" panose="020F0502020204030204" pitchFamily="34" charset="0"/>
              </a:rPr>
              <a:t>The study</a:t>
            </a:r>
          </a:p>
        </p:txBody>
      </p:sp>
      <p:pic>
        <p:nvPicPr>
          <p:cNvPr id="5" name="Picture 4">
            <a:extLst>
              <a:ext uri="{FF2B5EF4-FFF2-40B4-BE49-F238E27FC236}">
                <a16:creationId xmlns:a16="http://schemas.microsoft.com/office/drawing/2014/main" id="{E4AFF750-C9E1-64AC-1D65-AE18B19E36E3}"/>
              </a:ext>
            </a:extLst>
          </p:cNvPr>
          <p:cNvPicPr>
            <a:picLocks noChangeAspect="1"/>
          </p:cNvPicPr>
          <p:nvPr/>
        </p:nvPicPr>
        <p:blipFill>
          <a:blip r:embed="rId3"/>
          <a:stretch>
            <a:fillRect/>
          </a:stretch>
        </p:blipFill>
        <p:spPr>
          <a:xfrm>
            <a:off x="0" y="0"/>
            <a:ext cx="4939990" cy="6871967"/>
          </a:xfrm>
          <a:prstGeom prst="rect">
            <a:avLst/>
          </a:prstGeom>
        </p:spPr>
      </p:pic>
    </p:spTree>
    <p:extLst>
      <p:ext uri="{BB962C8B-B14F-4D97-AF65-F5344CB8AC3E}">
        <p14:creationId xmlns:p14="http://schemas.microsoft.com/office/powerpoint/2010/main" val="364019292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a:solidFill>
            <a:srgbClr val="640032"/>
          </a:solidFill>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Data Returns</a:t>
            </a:r>
          </a:p>
        </p:txBody>
      </p:sp>
      <p:sp>
        <p:nvSpPr>
          <p:cNvPr id="12" name="TextBox 11">
            <a:extLst>
              <a:ext uri="{FF2B5EF4-FFF2-40B4-BE49-F238E27FC236}">
                <a16:creationId xmlns:a16="http://schemas.microsoft.com/office/drawing/2014/main" id="{A66CE68C-80FD-6FF0-C768-9263C213B92F}"/>
              </a:ext>
            </a:extLst>
          </p:cNvPr>
          <p:cNvSpPr txBox="1"/>
          <p:nvPr/>
        </p:nvSpPr>
        <p:spPr>
          <a:xfrm>
            <a:off x="3317392" y="1376974"/>
            <a:ext cx="5490237" cy="63651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a:r>
              <a:rPr lang="en-GB" sz="1600" dirty="0"/>
              <a:t>6,343 patients identified between 17th - 30th June and 12th - 25th February 2024</a:t>
            </a:r>
          </a:p>
        </p:txBody>
      </p:sp>
      <p:grpSp>
        <p:nvGrpSpPr>
          <p:cNvPr id="18" name="Group 17">
            <a:extLst>
              <a:ext uri="{FF2B5EF4-FFF2-40B4-BE49-F238E27FC236}">
                <a16:creationId xmlns:a16="http://schemas.microsoft.com/office/drawing/2014/main" id="{54EA0300-7A31-D4C6-2637-C8BFB8F24F69}"/>
              </a:ext>
            </a:extLst>
          </p:cNvPr>
          <p:cNvGrpSpPr/>
          <p:nvPr/>
        </p:nvGrpSpPr>
        <p:grpSpPr>
          <a:xfrm>
            <a:off x="3781425" y="2588202"/>
            <a:ext cx="4476750" cy="531961"/>
            <a:chOff x="33" y="1015334"/>
            <a:chExt cx="2902932" cy="531961"/>
          </a:xfrm>
          <a:noFill/>
        </p:grpSpPr>
        <p:sp>
          <p:nvSpPr>
            <p:cNvPr id="19" name="Rectangle 18">
              <a:extLst>
                <a:ext uri="{FF2B5EF4-FFF2-40B4-BE49-F238E27FC236}">
                  <a16:creationId xmlns:a16="http://schemas.microsoft.com/office/drawing/2014/main" id="{F2D73877-1B27-2CF9-7CBC-7B9490EF0E09}"/>
                </a:ext>
              </a:extLst>
            </p:cNvPr>
            <p:cNvSpPr/>
            <p:nvPr/>
          </p:nvSpPr>
          <p:spPr>
            <a:xfrm>
              <a:off x="33" y="1015334"/>
              <a:ext cx="2902932" cy="531961"/>
            </a:xfrm>
            <a:prstGeom prst="rect">
              <a:avLst/>
            </a:prstGeom>
            <a:grp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txBody>
            <a:bodyPr/>
            <a:lstStyle/>
            <a:p>
              <a:endParaRPr lang="en-GB"/>
            </a:p>
          </p:txBody>
        </p:sp>
        <p:sp>
          <p:nvSpPr>
            <p:cNvPr id="20" name="TextBox 19">
              <a:extLst>
                <a:ext uri="{FF2B5EF4-FFF2-40B4-BE49-F238E27FC236}">
                  <a16:creationId xmlns:a16="http://schemas.microsoft.com/office/drawing/2014/main" id="{6943C20B-5C45-6D92-13B9-81965ECEA0C0}"/>
                </a:ext>
              </a:extLst>
            </p:cNvPr>
            <p:cNvSpPr txBox="1"/>
            <p:nvPr/>
          </p:nvSpPr>
          <p:spPr>
            <a:xfrm>
              <a:off x="33" y="1015334"/>
              <a:ext cx="2902932" cy="53196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GB" sz="1600" b="0" kern="1200" dirty="0">
                <a:solidFill>
                  <a:sysClr val="window" lastClr="FFFFFF"/>
                </a:solidFill>
                <a:latin typeface="Calibri" panose="020F0502020204030204"/>
                <a:ea typeface="Calibri" panose="020F0502020204030204" pitchFamily="34" charset="0"/>
                <a:cs typeface="Calibri" panose="020F0502020204030204" pitchFamily="34" charset="0"/>
              </a:endParaRPr>
            </a:p>
          </p:txBody>
        </p:sp>
      </p:grpSp>
      <p:sp>
        <p:nvSpPr>
          <p:cNvPr id="44" name="TextBox 43">
            <a:extLst>
              <a:ext uri="{FF2B5EF4-FFF2-40B4-BE49-F238E27FC236}">
                <a16:creationId xmlns:a16="http://schemas.microsoft.com/office/drawing/2014/main" id="{CA7DE3E3-6B81-3546-DE04-DD092ACC96FE}"/>
              </a:ext>
            </a:extLst>
          </p:cNvPr>
          <p:cNvSpPr txBox="1"/>
          <p:nvPr/>
        </p:nvSpPr>
        <p:spPr>
          <a:xfrm>
            <a:off x="2641370" y="4209771"/>
            <a:ext cx="2570350" cy="584775"/>
          </a:xfrm>
          <a:prstGeom prst="rect">
            <a:avLst/>
          </a:prstGeom>
          <a:noFill/>
        </p:spPr>
        <p:txBody>
          <a:bodyPr wrap="square">
            <a:spAutoFit/>
          </a:bodyPr>
          <a:lstStyle/>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760 anaesthetic questionnaires returned</a:t>
            </a:r>
          </a:p>
        </p:txBody>
      </p:sp>
      <p:sp>
        <p:nvSpPr>
          <p:cNvPr id="45" name="TextBox 44">
            <a:extLst>
              <a:ext uri="{FF2B5EF4-FFF2-40B4-BE49-F238E27FC236}">
                <a16:creationId xmlns:a16="http://schemas.microsoft.com/office/drawing/2014/main" id="{4B13C430-5794-AD25-F427-9AF3E9D40A37}"/>
              </a:ext>
            </a:extLst>
          </p:cNvPr>
          <p:cNvSpPr txBox="1"/>
          <p:nvPr/>
        </p:nvSpPr>
        <p:spPr>
          <a:xfrm>
            <a:off x="6583631" y="4279143"/>
            <a:ext cx="2902932" cy="531961"/>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kern="1200" dirty="0">
                <a:solidFill>
                  <a:sysClr val="window" lastClr="FFFFFF"/>
                </a:solidFill>
                <a:latin typeface="Calibri" panose="020F0502020204030204"/>
                <a:ea typeface="Calibri" panose="020F0502020204030204" pitchFamily="34" charset="0"/>
                <a:cs typeface="Calibri" panose="020F0502020204030204" pitchFamily="34" charset="0"/>
              </a:rPr>
              <a:t>60 transfer questionnaires sent and 36 returned</a:t>
            </a:r>
          </a:p>
        </p:txBody>
      </p:sp>
      <p:pic>
        <p:nvPicPr>
          <p:cNvPr id="81" name="Picture 80">
            <a:extLst>
              <a:ext uri="{FF2B5EF4-FFF2-40B4-BE49-F238E27FC236}">
                <a16:creationId xmlns:a16="http://schemas.microsoft.com/office/drawing/2014/main" id="{B28EF9CC-9F82-1AF3-5343-418623C83900}"/>
              </a:ext>
            </a:extLst>
          </p:cNvPr>
          <p:cNvPicPr>
            <a:picLocks noChangeAspect="1"/>
          </p:cNvPicPr>
          <p:nvPr/>
        </p:nvPicPr>
        <p:blipFill>
          <a:blip r:embed="rId2"/>
          <a:stretch>
            <a:fillRect/>
          </a:stretch>
        </p:blipFill>
        <p:spPr>
          <a:xfrm>
            <a:off x="365765" y="1376974"/>
            <a:ext cx="11393490" cy="4953691"/>
          </a:xfrm>
          <a:prstGeom prst="rect">
            <a:avLst/>
          </a:prstGeom>
        </p:spPr>
      </p:pic>
    </p:spTree>
    <p:extLst>
      <p:ext uri="{BB962C8B-B14F-4D97-AF65-F5344CB8AC3E}">
        <p14:creationId xmlns:p14="http://schemas.microsoft.com/office/powerpoint/2010/main" val="109232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a:solidFill>
            <a:srgbClr val="640032"/>
          </a:solidFill>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Age and Sex of Study Population</a:t>
            </a:r>
          </a:p>
        </p:txBody>
      </p:sp>
      <p:pic>
        <p:nvPicPr>
          <p:cNvPr id="6" name="Picture 5">
            <a:extLst>
              <a:ext uri="{FF2B5EF4-FFF2-40B4-BE49-F238E27FC236}">
                <a16:creationId xmlns:a16="http://schemas.microsoft.com/office/drawing/2014/main" id="{F2FBA659-599C-3F47-ABFC-B4D4F05BE9DF}"/>
              </a:ext>
            </a:extLst>
          </p:cNvPr>
          <p:cNvPicPr>
            <a:picLocks noChangeAspect="1"/>
          </p:cNvPicPr>
          <p:nvPr/>
        </p:nvPicPr>
        <p:blipFill>
          <a:blip r:embed="rId3"/>
          <a:stretch>
            <a:fillRect/>
          </a:stretch>
        </p:blipFill>
        <p:spPr>
          <a:xfrm>
            <a:off x="205286" y="1282438"/>
            <a:ext cx="11781428" cy="5203422"/>
          </a:xfrm>
          <a:prstGeom prst="rect">
            <a:avLst/>
          </a:prstGeom>
        </p:spPr>
      </p:pic>
    </p:spTree>
    <p:extLst>
      <p:ext uri="{BB962C8B-B14F-4D97-AF65-F5344CB8AC3E}">
        <p14:creationId xmlns:p14="http://schemas.microsoft.com/office/powerpoint/2010/main" val="104147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4E03-E53D-CC0B-388D-7197E629FCFF}"/>
              </a:ext>
            </a:extLst>
          </p:cNvPr>
          <p:cNvSpPr>
            <a:spLocks noGrp="1"/>
          </p:cNvSpPr>
          <p:nvPr>
            <p:ph type="title"/>
          </p:nvPr>
        </p:nvSpPr>
        <p:spPr>
          <a:solidFill>
            <a:srgbClr val="640032"/>
          </a:solidFill>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Procedures Undertaken</a:t>
            </a:r>
          </a:p>
        </p:txBody>
      </p:sp>
      <p:pic>
        <p:nvPicPr>
          <p:cNvPr id="14" name="Picture 13">
            <a:extLst>
              <a:ext uri="{FF2B5EF4-FFF2-40B4-BE49-F238E27FC236}">
                <a16:creationId xmlns:a16="http://schemas.microsoft.com/office/drawing/2014/main" id="{A253A2FE-A4D2-CDC6-0083-D2122A0C2AF5}"/>
              </a:ext>
            </a:extLst>
          </p:cNvPr>
          <p:cNvPicPr>
            <a:picLocks noChangeAspect="1"/>
          </p:cNvPicPr>
          <p:nvPr/>
        </p:nvPicPr>
        <p:blipFill>
          <a:blip r:embed="rId2"/>
          <a:stretch>
            <a:fillRect/>
          </a:stretch>
        </p:blipFill>
        <p:spPr>
          <a:xfrm>
            <a:off x="842075" y="926176"/>
            <a:ext cx="10507849" cy="5687391"/>
          </a:xfrm>
          <a:prstGeom prst="rect">
            <a:avLst/>
          </a:prstGeom>
        </p:spPr>
      </p:pic>
    </p:spTree>
    <p:extLst>
      <p:ext uri="{BB962C8B-B14F-4D97-AF65-F5344CB8AC3E}">
        <p14:creationId xmlns:p14="http://schemas.microsoft.com/office/powerpoint/2010/main" val="332508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a:solidFill>
            <a:srgbClr val="640032"/>
          </a:solidFill>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Overall Quality of Care</a:t>
            </a:r>
          </a:p>
        </p:txBody>
      </p:sp>
      <p:pic>
        <p:nvPicPr>
          <p:cNvPr id="7" name="Picture 6">
            <a:extLst>
              <a:ext uri="{FF2B5EF4-FFF2-40B4-BE49-F238E27FC236}">
                <a16:creationId xmlns:a16="http://schemas.microsoft.com/office/drawing/2014/main" id="{72E0BD63-B823-353C-F1FF-E3DD67A1BDD8}"/>
              </a:ext>
            </a:extLst>
          </p:cNvPr>
          <p:cNvPicPr>
            <a:picLocks noChangeAspect="1"/>
          </p:cNvPicPr>
          <p:nvPr/>
        </p:nvPicPr>
        <p:blipFill>
          <a:blip r:embed="rId3"/>
          <a:stretch>
            <a:fillRect/>
          </a:stretch>
        </p:blipFill>
        <p:spPr>
          <a:xfrm>
            <a:off x="232838" y="1015716"/>
            <a:ext cx="11726324" cy="5587103"/>
          </a:xfrm>
          <a:prstGeom prst="rect">
            <a:avLst/>
          </a:prstGeom>
        </p:spPr>
      </p:pic>
    </p:spTree>
    <p:extLst>
      <p:ext uri="{BB962C8B-B14F-4D97-AF65-F5344CB8AC3E}">
        <p14:creationId xmlns:p14="http://schemas.microsoft.com/office/powerpoint/2010/main" val="230734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0B9BFE8A-919F-963A-85DD-102BEAC58231}"/>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7BFDECE-F88E-54F5-A423-418B63AF68EC}"/>
              </a:ext>
            </a:extLst>
          </p:cNvPr>
          <p:cNvSpPr txBox="1">
            <a:spLocks/>
          </p:cNvSpPr>
          <p:nvPr/>
        </p:nvSpPr>
        <p:spPr bwMode="auto">
          <a:xfrm>
            <a:off x="5497033" y="2737706"/>
            <a:ext cx="6167172" cy="681134"/>
          </a:xfrm>
          <a:prstGeom prst="rect">
            <a:avLst/>
          </a:prstGeom>
          <a:solidFill>
            <a:srgbClr val="FFFFFF">
              <a:lumMod val="95000"/>
            </a:srgb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3600" b="1" i="0" u="none" strike="noStrike" kern="0" cap="none" spc="0" normalizeH="0" baseline="0" noProof="0" dirty="0">
                <a:ln>
                  <a:noFill/>
                </a:ln>
                <a:solidFill>
                  <a:srgbClr val="640032"/>
                </a:solidFill>
                <a:effectLst/>
                <a:uLnTx/>
                <a:uFillTx/>
                <a:latin typeface="Calibri" panose="020F0502020204030204" pitchFamily="34" charset="0"/>
                <a:ea typeface="Calibri" panose="020F0502020204030204" pitchFamily="34" charset="0"/>
                <a:cs typeface="Calibri" panose="020F0502020204030204" pitchFamily="34" charset="0"/>
              </a:rPr>
              <a:t>KEY MESSAGES</a:t>
            </a:r>
            <a:endParaRPr kumimoji="0" lang="en-GB" sz="2400" b="1" i="0" u="none" strike="noStrike" kern="0" cap="none" spc="0" normalizeH="0" baseline="0" noProof="0" dirty="0">
              <a:ln>
                <a:noFill/>
              </a:ln>
              <a:solidFill>
                <a:srgbClr val="64003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B7A8DC2-C212-24D1-0AA0-1A4503708256}"/>
              </a:ext>
            </a:extLst>
          </p:cNvPr>
          <p:cNvPicPr>
            <a:picLocks noChangeAspect="1"/>
          </p:cNvPicPr>
          <p:nvPr/>
        </p:nvPicPr>
        <p:blipFill>
          <a:blip r:embed="rId3"/>
          <a:stretch>
            <a:fillRect/>
          </a:stretch>
        </p:blipFill>
        <p:spPr>
          <a:xfrm>
            <a:off x="0" y="0"/>
            <a:ext cx="4939990" cy="6871967"/>
          </a:xfrm>
          <a:prstGeom prst="rect">
            <a:avLst/>
          </a:prstGeom>
        </p:spPr>
      </p:pic>
    </p:spTree>
    <p:extLst>
      <p:ext uri="{BB962C8B-B14F-4D97-AF65-F5344CB8AC3E}">
        <p14:creationId xmlns:p14="http://schemas.microsoft.com/office/powerpoint/2010/main" val="170279436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3CEEA210-5D03-8490-1241-2C0B48E51A9A}"/>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9B90BFE-A1AB-E1C2-8A14-B8C411887E3C}"/>
              </a:ext>
            </a:extLst>
          </p:cNvPr>
          <p:cNvSpPr txBox="1">
            <a:spLocks/>
          </p:cNvSpPr>
          <p:nvPr/>
        </p:nvSpPr>
        <p:spPr bwMode="auto">
          <a:xfrm>
            <a:off x="4331477" y="1453113"/>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nSpc>
                <a:spcPct val="107000"/>
              </a:lnSpc>
              <a:spcAft>
                <a:spcPts val="800"/>
              </a:spcAft>
              <a:buNone/>
            </a:pPr>
            <a:r>
              <a:rPr lang="en-GB" i="1" dirty="0">
                <a:solidFill>
                  <a:srgbClr val="640032"/>
                </a:solidFill>
                <a:latin typeface="Calibri" panose="020F0502020204030204" pitchFamily="34" charset="0"/>
                <a:ea typeface="Calibri" panose="020F0502020204030204" pitchFamily="34" charset="0"/>
                <a:cs typeface="Calibri" panose="020F0502020204030204" pitchFamily="34" charset="0"/>
              </a:rPr>
              <a:t>Networks were under used resulting in surgeons and anaesthetists in the non-specialist centres often feeling they did not have the right skills or experience to treat a patient, but they had no formal option to transfer the patient</a:t>
            </a:r>
            <a:r>
              <a:rPr lang="en-GB" sz="2600" i="1" dirty="0">
                <a:solidFill>
                  <a:srgbClr val="640032"/>
                </a:solidFill>
                <a:latin typeface="Calibri" panose="020F0502020204030204" pitchFamily="34" charset="0"/>
                <a:ea typeface="Calibri" panose="020F0502020204030204" pitchFamily="34" charset="0"/>
                <a:cs typeface="Calibri" panose="020F0502020204030204" pitchFamily="34" charset="0"/>
              </a:rPr>
              <a:t>.</a:t>
            </a:r>
            <a:endParaRPr lang="en-GB" sz="2600" dirty="0">
              <a:solidFill>
                <a:srgbClr val="640032"/>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640032"/>
                </a:solidFill>
                <a:latin typeface="Calibri" panose="020F0502020204030204" pitchFamily="34" charset="0"/>
                <a:ea typeface="Calibri" panose="020F0502020204030204" pitchFamily="34" charset="0"/>
                <a:cs typeface="Times New Roman" panose="02020603050405020304" pitchFamily="18" charset="0"/>
              </a:rPr>
              <a:t>There were 19/143 (13.3%) hospitals not part of a network of care for non-elective procedures in children and young people. Most hospitals reported transferring patients out for surgery (133/143; 93.0%). </a:t>
            </a:r>
          </a:p>
          <a:p>
            <a:pPr>
              <a:lnSpc>
                <a:spcPct val="107000"/>
              </a:lnSpc>
              <a:spcAft>
                <a:spcPts val="800"/>
              </a:spcAft>
            </a:pPr>
            <a:r>
              <a:rPr lang="en-GB" dirty="0">
                <a:solidFill>
                  <a:srgbClr val="640032"/>
                </a:solidFill>
                <a:latin typeface="Calibri" panose="020F0502020204030204" pitchFamily="34" charset="0"/>
                <a:ea typeface="Calibri" panose="020F0502020204030204" pitchFamily="34" charset="0"/>
                <a:cs typeface="Times New Roman" panose="02020603050405020304" pitchFamily="18" charset="0"/>
              </a:rPr>
              <a:t>Only 287/629 (45.6%) patients were commenced on a dedicated pathway for emergency surgery in children and young people. Many of the patients who were not, should have been (83/255; 32.5%).</a:t>
            </a:r>
          </a:p>
        </p:txBody>
      </p:sp>
      <p:sp>
        <p:nvSpPr>
          <p:cNvPr id="5" name="Content Placeholder 2">
            <a:extLst>
              <a:ext uri="{FF2B5EF4-FFF2-40B4-BE49-F238E27FC236}">
                <a16:creationId xmlns:a16="http://schemas.microsoft.com/office/drawing/2014/main" id="{736CBF9C-A455-03BD-52C7-4FF72C61D802}"/>
              </a:ext>
            </a:extLst>
          </p:cNvPr>
          <p:cNvSpPr>
            <a:spLocks noGrp="1"/>
          </p:cNvSpPr>
          <p:nvPr>
            <p:ph idx="1"/>
          </p:nvPr>
        </p:nvSpPr>
        <p:spPr>
          <a:xfrm>
            <a:off x="1217461" y="126007"/>
            <a:ext cx="10852003" cy="1202048"/>
          </a:xfrm>
          <a:solidFill>
            <a:srgbClr val="640032"/>
          </a:solidFill>
          <a:ln w="38100">
            <a:noFill/>
          </a:ln>
          <a:scene3d>
            <a:camera prst="orthographicFront"/>
            <a:lightRig rig="threePt" dir="t"/>
          </a:scene3d>
          <a:sp3d>
            <a:bevelT/>
          </a:sp3d>
        </p:spPr>
        <p:txBody>
          <a:bodyPr anchor="ctr">
            <a:noAutofit/>
          </a:bodyPr>
          <a:lstStyle/>
          <a:p>
            <a:pPr marL="0" indent="0">
              <a:buNone/>
            </a:pPr>
            <a:r>
              <a:rPr lang="en-GB" sz="2200" b="1" dirty="0">
                <a:solidFill>
                  <a:schemeClr val="bg1"/>
                </a:solidFill>
                <a:latin typeface="Calibri" panose="020F0502020204030204" pitchFamily="34" charset="0"/>
                <a:ea typeface="Calibri" panose="020F0502020204030204" pitchFamily="34" charset="0"/>
                <a:cs typeface="Calibri" panose="020F0502020204030204" pitchFamily="34" charset="0"/>
              </a:rPr>
              <a:t>PROVIDE PROMPT ACCESS TO EMERGENCY SURGICAL AND ANAESTHETIC CARE BY SPECIALISTS WITH THE RELEVANT TRAINING AND EXPERIENCE IN PROVIDING CARE TO CHILDREN AND YOUNG PEOPLE UP TO THE AGE OF 18 YEARS. </a:t>
            </a:r>
            <a:endParaRPr lang="en-GB" sz="2200" b="1" cap="all"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65049848-F5BC-5353-D724-70D4674E50EA}"/>
              </a:ext>
            </a:extLst>
          </p:cNvPr>
          <p:cNvSpPr txBox="1">
            <a:spLocks/>
          </p:cNvSpPr>
          <p:nvPr/>
        </p:nvSpPr>
        <p:spPr bwMode="auto">
          <a:xfrm>
            <a:off x="122536" y="126007"/>
            <a:ext cx="1008174" cy="1202049"/>
          </a:xfrm>
          <a:prstGeom prst="rect">
            <a:avLst/>
          </a:prstGeom>
          <a:solidFill>
            <a:srgbClr val="640032"/>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1</a:t>
            </a:r>
          </a:p>
        </p:txBody>
      </p:sp>
      <p:pic>
        <p:nvPicPr>
          <p:cNvPr id="2" name="Picture 1">
            <a:extLst>
              <a:ext uri="{FF2B5EF4-FFF2-40B4-BE49-F238E27FC236}">
                <a16:creationId xmlns:a16="http://schemas.microsoft.com/office/drawing/2014/main" id="{1B6F02E4-E9DC-437C-E234-B2A493AD7EAA}"/>
              </a:ext>
            </a:extLst>
          </p:cNvPr>
          <p:cNvPicPr>
            <a:picLocks noChangeAspect="1"/>
          </p:cNvPicPr>
          <p:nvPr/>
        </p:nvPicPr>
        <p:blipFill>
          <a:blip r:embed="rId3"/>
          <a:srcRect l="27105" t="34183" b="32217"/>
          <a:stretch>
            <a:fillRect/>
          </a:stretch>
        </p:blipFill>
        <p:spPr>
          <a:xfrm>
            <a:off x="122536" y="1453113"/>
            <a:ext cx="4133438" cy="3517526"/>
          </a:xfrm>
          <a:prstGeom prst="rect">
            <a:avLst/>
          </a:prstGeom>
          <a:effectLst>
            <a:outerShdw blurRad="50800" dist="38100" algn="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374365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40032"/>
        </a:solidFill>
        <a:effectLst/>
      </p:bgPr>
    </p:bg>
    <p:spTree>
      <p:nvGrpSpPr>
        <p:cNvPr id="1" name="">
          <a:extLst>
            <a:ext uri="{FF2B5EF4-FFF2-40B4-BE49-F238E27FC236}">
              <a16:creationId xmlns:a16="http://schemas.microsoft.com/office/drawing/2014/main" id="{4CF86722-2B1B-14DE-24AC-4B202E120287}"/>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8CB8989-376C-6D5C-946D-09EDE1C49F77}"/>
              </a:ext>
            </a:extLst>
          </p:cNvPr>
          <p:cNvSpPr txBox="1">
            <a:spLocks/>
          </p:cNvSpPr>
          <p:nvPr/>
        </p:nvSpPr>
        <p:spPr bwMode="auto">
          <a:xfrm>
            <a:off x="4355690" y="1433447"/>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lnSpcReduction="1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nSpc>
                <a:spcPct val="107000"/>
              </a:lnSpc>
              <a:spcAft>
                <a:spcPts val="800"/>
              </a:spcAft>
              <a:buNone/>
            </a:pPr>
            <a:r>
              <a:rPr lang="en-GB" i="1" dirty="0">
                <a:solidFill>
                  <a:srgbClr val="640032"/>
                </a:solidFill>
                <a:latin typeface="Calibri" panose="020F0502020204030204" pitchFamily="34" charset="0"/>
                <a:ea typeface="Calibri" panose="020F0502020204030204" pitchFamily="34" charset="0"/>
                <a:cs typeface="Calibri" panose="020F0502020204030204" pitchFamily="34" charset="0"/>
              </a:rPr>
              <a:t>Care was shown to be better in centres where an emergency surgery co-ordinator was available, but there was not always someone in this role and furthermore, theatre booking systems rarely highlighted breaches</a:t>
            </a:r>
            <a:r>
              <a:rPr lang="en-GB" dirty="0">
                <a:solidFill>
                  <a:srgbClr val="640032"/>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dirty="0">
                <a:solidFill>
                  <a:srgbClr val="640032"/>
                </a:solidFill>
                <a:latin typeface="Calibri" panose="020F0502020204030204" pitchFamily="34" charset="0"/>
                <a:ea typeface="Calibri" panose="020F0502020204030204" pitchFamily="34" charset="0"/>
                <a:cs typeface="Calibri" panose="020F0502020204030204" pitchFamily="34" charset="0"/>
              </a:rPr>
              <a:t>Reviewers reported that while the majority of patients had their procedures booked without delays (722/756; 95.5%) (unknown for 97), 19/34 patients experienced delays with/in the surgical </a:t>
            </a:r>
            <a:r>
              <a:rPr lang="en-GB">
                <a:solidFill>
                  <a:srgbClr val="640032"/>
                </a:solidFill>
                <a:latin typeface="Calibri" panose="020F0502020204030204" pitchFamily="34" charset="0"/>
                <a:ea typeface="Calibri" panose="020F0502020204030204" pitchFamily="34" charset="0"/>
                <a:cs typeface="Calibri" panose="020F0502020204030204" pitchFamily="34" charset="0"/>
              </a:rPr>
              <a:t>team.</a:t>
            </a:r>
            <a:endParaRPr lang="en-GB" dirty="0">
              <a:solidFill>
                <a:srgbClr val="640032"/>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640032"/>
                </a:solidFill>
                <a:latin typeface="Calibri" panose="020F0502020204030204" pitchFamily="34" charset="0"/>
                <a:ea typeface="Calibri" panose="020F0502020204030204" pitchFamily="34" charset="0"/>
                <a:cs typeface="Calibri" panose="020F0502020204030204" pitchFamily="34" charset="0"/>
              </a:rPr>
              <a:t>Theatre co-ordinating managers or clinicians were only available in 60/143 (42.0%) hospitals.</a:t>
            </a:r>
          </a:p>
          <a:p>
            <a:pPr>
              <a:lnSpc>
                <a:spcPct val="107000"/>
              </a:lnSpc>
              <a:spcAft>
                <a:spcPts val="800"/>
              </a:spcAft>
            </a:pPr>
            <a:r>
              <a:rPr lang="en-GB" dirty="0">
                <a:solidFill>
                  <a:srgbClr val="640032"/>
                </a:solidFill>
                <a:latin typeface="Calibri" panose="020F0502020204030204" pitchFamily="34" charset="0"/>
                <a:ea typeface="Calibri" panose="020F0502020204030204" pitchFamily="34" charset="0"/>
                <a:cs typeface="Calibri" panose="020F0502020204030204" pitchFamily="34" charset="0"/>
              </a:rPr>
              <a:t>Only 52/143 (36.4) hospitals had a clinician responsible for assessing capacity in theatres on a daily basis.</a:t>
            </a:r>
          </a:p>
          <a:p>
            <a:pPr>
              <a:lnSpc>
                <a:spcPct val="107000"/>
              </a:lnSpc>
              <a:spcAft>
                <a:spcPts val="800"/>
              </a:spcAft>
            </a:pPr>
            <a:endParaRPr lang="en-GB" dirty="0">
              <a:solidFill>
                <a:srgbClr val="640032"/>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solidFill>
                <a:srgbClr val="640032"/>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solidFill>
                <a:srgbClr val="640032"/>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EBE77802-FF63-B43D-D753-8C8607B50351}"/>
              </a:ext>
            </a:extLst>
          </p:cNvPr>
          <p:cNvSpPr>
            <a:spLocks noGrp="1"/>
          </p:cNvSpPr>
          <p:nvPr>
            <p:ph idx="1"/>
          </p:nvPr>
        </p:nvSpPr>
        <p:spPr>
          <a:xfrm>
            <a:off x="1209368" y="126008"/>
            <a:ext cx="10852003" cy="1202048"/>
          </a:xfrm>
          <a:solidFill>
            <a:srgbClr val="640032"/>
          </a:solidFill>
          <a:ln w="38100">
            <a:noFill/>
          </a:ln>
          <a:scene3d>
            <a:camera prst="orthographicFront"/>
            <a:lightRig rig="threePt" dir="t"/>
          </a:scene3d>
          <a:sp3d>
            <a:bevelT/>
          </a:sp3d>
        </p:spPr>
        <p:txBody>
          <a:bodyPr anchor="ctr">
            <a:normAutofit/>
          </a:bodyPr>
          <a:lstStyle/>
          <a:p>
            <a:pPr marL="0" indent="0">
              <a:buNone/>
            </a:pPr>
            <a:r>
              <a:rPr lang="en-GB" sz="2200" b="1" dirty="0">
                <a:solidFill>
                  <a:schemeClr val="bg1"/>
                </a:solidFill>
                <a:latin typeface="Calibri" panose="020F0502020204030204" pitchFamily="34" charset="0"/>
                <a:ea typeface="Calibri" panose="020F0502020204030204" pitchFamily="34" charset="0"/>
                <a:cs typeface="Calibri" panose="020F0502020204030204" pitchFamily="34" charset="0"/>
              </a:rPr>
              <a:t>ONE OR MORE EMERGENCY SURGERY CO-ORDINATORS SHOULD BE IN PLACE TO ENSURE THAT CHILDREN AND YOUNG PEOPLE NEEDING EMERGENCY SURGERY CAN ACCESS A THEATRE.</a:t>
            </a:r>
            <a:endParaRPr lang="en-GB" sz="2200" b="1" cap="all"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880F3060-654A-4206-7F30-2F5E3C675FBC}"/>
              </a:ext>
            </a:extLst>
          </p:cNvPr>
          <p:cNvSpPr txBox="1">
            <a:spLocks/>
          </p:cNvSpPr>
          <p:nvPr/>
        </p:nvSpPr>
        <p:spPr bwMode="auto">
          <a:xfrm>
            <a:off x="122536" y="126007"/>
            <a:ext cx="1008174" cy="1202049"/>
          </a:xfrm>
          <a:prstGeom prst="rect">
            <a:avLst/>
          </a:prstGeom>
          <a:solidFill>
            <a:srgbClr val="640032"/>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2</a:t>
            </a:r>
          </a:p>
        </p:txBody>
      </p:sp>
      <p:pic>
        <p:nvPicPr>
          <p:cNvPr id="2" name="Picture 1">
            <a:extLst>
              <a:ext uri="{FF2B5EF4-FFF2-40B4-BE49-F238E27FC236}">
                <a16:creationId xmlns:a16="http://schemas.microsoft.com/office/drawing/2014/main" id="{028E4739-B976-BFDE-FB4F-62468741FE4D}"/>
              </a:ext>
            </a:extLst>
          </p:cNvPr>
          <p:cNvPicPr>
            <a:picLocks noChangeAspect="1"/>
          </p:cNvPicPr>
          <p:nvPr/>
        </p:nvPicPr>
        <p:blipFill>
          <a:blip r:embed="rId3"/>
          <a:srcRect l="27105" t="34183" b="32217"/>
          <a:stretch>
            <a:fillRect/>
          </a:stretch>
        </p:blipFill>
        <p:spPr>
          <a:xfrm>
            <a:off x="122536" y="1433447"/>
            <a:ext cx="4133438" cy="3517526"/>
          </a:xfrm>
          <a:prstGeom prst="rect">
            <a:avLst/>
          </a:prstGeom>
          <a:effectLst>
            <a:outerShdw blurRad="50800" dist="38100" algn="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9986272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PRESENTATION_ID" val="f7069973-aa87-4c00-a839-49fc856dbf25"/>
  <p:tag name="SLIDO_APP_VERSION" val="0.16.0.112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24190</TotalTime>
  <Words>1527</Words>
  <Application>Microsoft Office PowerPoint</Application>
  <PresentationFormat>Widescreen</PresentationFormat>
  <Paragraphs>90</Paragraphs>
  <Slides>16</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Default Design</vt:lpstr>
      <vt:lpstr>PowerPoint Presentation</vt:lpstr>
      <vt:lpstr>PowerPoint Presentation</vt:lpstr>
      <vt:lpstr>Data Returns</vt:lpstr>
      <vt:lpstr>Age and Sex of Study Population</vt:lpstr>
      <vt:lpstr>Procedures Undertaken</vt:lpstr>
      <vt:lpstr>Overall Quality of Care</vt:lpstr>
      <vt:lpstr>PowerPoint Presentation</vt:lpstr>
      <vt:lpstr>PowerPoint Presentation</vt:lpstr>
      <vt:lpstr>PowerPoint Presentation</vt:lpstr>
      <vt:lpstr>PowerPoint Presentation</vt:lpstr>
      <vt:lpstr>PowerPoint Presentation</vt:lpstr>
      <vt:lpstr>Provide prompt access to emergency surgical and anaesthetic care by specialists with the relevant training and experience in providing care to children and young people by:</vt:lpstr>
      <vt:lpstr>One or more co-ordinators should be in place to ensure that: </vt:lpstr>
      <vt:lpstr>Prevent children and young people who are waiting for emergency surgery from being fasted for any longer than necessary. </vt:lpstr>
      <vt:lpstr>PowerPoint Presentation</vt:lpstr>
      <vt:lpstr>PowerPoint Presentation</vt:lpstr>
    </vt:vector>
  </TitlesOfParts>
  <Company>NCEPOD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Kidney Injury</dc:title>
  <dc:creator>Marisa Mason</dc:creator>
  <cp:lastModifiedBy>Marisa Mason</cp:lastModifiedBy>
  <cp:revision>495</cp:revision>
  <cp:lastPrinted>2022-09-07T09:54:58Z</cp:lastPrinted>
  <dcterms:created xsi:type="dcterms:W3CDTF">2008-11-02T22:09:09Z</dcterms:created>
  <dcterms:modified xsi:type="dcterms:W3CDTF">2025-12-17T12:00:37Z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PresentationID">
    <vt:lpwstr>f7069973-aa87-4c00-a839-49fc856dbf25</vt:lpwstr>
  </property>
  <property fmtid="{D5CDD505-2E9C-101B-9397-08002B2CF9AE}" pid="3" name="SlidoAppVersion">
    <vt:lpwstr>0.16.0.1124</vt:lpwstr>
  </property>
</Properties>
</file>